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78" r:id="rId1"/>
  </p:sldMasterIdLst>
  <p:sldIdLst>
    <p:sldId id="256" r:id="rId2"/>
    <p:sldId id="257" r:id="rId3"/>
    <p:sldId id="258" r:id="rId4"/>
    <p:sldId id="287" r:id="rId5"/>
    <p:sldId id="259" r:id="rId6"/>
    <p:sldId id="260"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3" r:id="rId20"/>
    <p:sldId id="275" r:id="rId21"/>
    <p:sldId id="277" r:id="rId22"/>
    <p:sldId id="278" r:id="rId23"/>
    <p:sldId id="279" r:id="rId24"/>
    <p:sldId id="280" r:id="rId25"/>
    <p:sldId id="288" r:id="rId26"/>
    <p:sldId id="281" r:id="rId27"/>
    <p:sldId id="282" r:id="rId28"/>
    <p:sldId id="298" r:id="rId29"/>
    <p:sldId id="299" r:id="rId30"/>
    <p:sldId id="303" r:id="rId31"/>
    <p:sldId id="292" r:id="rId32"/>
    <p:sldId id="294" r:id="rId33"/>
    <p:sldId id="283" r:id="rId34"/>
    <p:sldId id="295" r:id="rId35"/>
    <p:sldId id="296" r:id="rId36"/>
    <p:sldId id="301" r:id="rId37"/>
    <p:sldId id="302" r:id="rId38"/>
    <p:sldId id="284" r:id="rId39"/>
    <p:sldId id="289" r:id="rId40"/>
    <p:sldId id="291" r:id="rId41"/>
    <p:sldId id="290" r:id="rId42"/>
    <p:sldId id="304" r:id="rId43"/>
    <p:sldId id="305"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8B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1" d="100"/>
          <a:sy n="71" d="100"/>
        </p:scale>
        <p:origin x="61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2"/>
            <a:ext cx="8825659"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9" cy="861420"/>
          </a:xfrm>
        </p:spPr>
        <p:txBody>
          <a:bodyPr anchor="t"/>
          <a:lstStyle>
            <a:lvl1pPr marL="0" indent="0" algn="l">
              <a:buNone/>
              <a:defRPr cap="all">
                <a:solidFill>
                  <a:schemeClr val="bg2">
                    <a:lumMod val="40000"/>
                    <a:lumOff val="60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14-Jul-17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81528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7"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9"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189" indent="0">
              <a:buNone/>
              <a:defRPr sz="1600"/>
            </a:lvl2pPr>
            <a:lvl3pPr marL="914377" indent="0">
              <a:buNone/>
              <a:defRPr sz="16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14-Jul-17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78630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5"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5" y="3657600"/>
            <a:ext cx="8825659" cy="2362200"/>
          </a:xfrm>
        </p:spPr>
        <p:txBody>
          <a:bodyPr anchor="ctr">
            <a:normAutofit/>
          </a:bodyPr>
          <a:lstStyle>
            <a:lvl1pPr marL="0" indent="0">
              <a:buNone/>
              <a:defRPr sz="18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14-Jul-17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052573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1"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5" y="4350657"/>
            <a:ext cx="8825659" cy="1676400"/>
          </a:xfrm>
        </p:spPr>
        <p:txBody>
          <a:bodyPr anchor="ctr">
            <a:normAutofit/>
          </a:bodyPr>
          <a:lstStyle>
            <a:lvl1pPr marL="0" indent="0">
              <a:buNone/>
              <a:defRPr sz="18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14-Jul-17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898295" y="971254"/>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9330491" y="2613788"/>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7163290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5"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9" cy="860400"/>
          </a:xfrm>
        </p:spPr>
        <p:txBody>
          <a:bodyPr anchor="t"/>
          <a:lstStyle>
            <a:lvl1pPr marL="0" indent="0" algn="l">
              <a:buNone/>
              <a:defRPr sz="2000" cap="none">
                <a:solidFill>
                  <a:schemeClr val="bg2">
                    <a:lumMod val="40000"/>
                    <a:lumOff val="60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14-Jul-17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139014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7" cy="576262"/>
          </a:xfrm>
        </p:spPr>
        <p:txBody>
          <a:bodyPr anchor="b">
            <a:noAutofit/>
          </a:bodyPr>
          <a:lstStyle>
            <a:lvl1pPr marL="0" indent="0">
              <a:buNone/>
              <a:defRPr sz="2400" b="0">
                <a:solidFill>
                  <a:schemeClr val="bg2">
                    <a:lumMod val="40000"/>
                    <a:lumOff val="60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1" cy="3589338"/>
          </a:xfrm>
        </p:spPr>
        <p:txBody>
          <a:bodyPr anchor="t">
            <a:normAutofit/>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61" y="1981200"/>
            <a:ext cx="2936241" cy="576262"/>
          </a:xfrm>
        </p:spPr>
        <p:txBody>
          <a:bodyPr anchor="b">
            <a:noAutofit/>
          </a:bodyPr>
          <a:lstStyle>
            <a:lvl1pPr marL="0" indent="0">
              <a:buNone/>
              <a:defRPr sz="2400" b="0">
                <a:solidFill>
                  <a:schemeClr val="bg2">
                    <a:lumMod val="40000"/>
                    <a:lumOff val="60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5" y="2667000"/>
            <a:ext cx="2946795" cy="3589338"/>
          </a:xfrm>
        </p:spPr>
        <p:txBody>
          <a:bodyPr anchor="t">
            <a:normAutofit/>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1" y="1981200"/>
            <a:ext cx="2932113" cy="576262"/>
          </a:xfrm>
        </p:spPr>
        <p:txBody>
          <a:bodyPr anchor="b">
            <a:noAutofit/>
          </a:bodyPr>
          <a:lstStyle>
            <a:lvl1pPr marL="0" indent="0">
              <a:buNone/>
              <a:defRPr sz="2400" b="0">
                <a:solidFill>
                  <a:schemeClr val="bg2">
                    <a:lumMod val="40000"/>
                    <a:lumOff val="60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1" y="2667000"/>
            <a:ext cx="2932113" cy="3589338"/>
          </a:xfrm>
        </p:spPr>
        <p:txBody>
          <a:bodyPr anchor="t">
            <a:normAutofit/>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Click to edit Master text styles</a:t>
            </a:r>
          </a:p>
        </p:txBody>
      </p:sp>
      <p:cxnSp>
        <p:nvCxnSpPr>
          <p:cNvPr id="17" name="Straight Connector 16"/>
          <p:cNvCxnSpPr/>
          <p:nvPr/>
        </p:nvCxnSpPr>
        <p:spPr>
          <a:xfrm>
            <a:off x="3726143"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pPr/>
              <a:t>14-Jul-17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97530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1" cy="576262"/>
          </a:xfrm>
        </p:spPr>
        <p:txBody>
          <a:bodyPr anchor="b">
            <a:noAutofit/>
          </a:bodyPr>
          <a:lstStyle>
            <a:lvl1pPr marL="0" indent="0">
              <a:buNone/>
              <a:defRPr sz="2400" b="0">
                <a:solidFill>
                  <a:schemeClr val="bg2">
                    <a:lumMod val="40000"/>
                    <a:lumOff val="60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1"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189" indent="0">
              <a:buNone/>
              <a:defRPr sz="1600"/>
            </a:lvl2pPr>
            <a:lvl3pPr marL="914377" indent="0">
              <a:buNone/>
              <a:defRPr sz="16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3"/>
            <a:ext cx="2940051" cy="659189"/>
          </a:xfrm>
        </p:spPr>
        <p:txBody>
          <a:bodyPr anchor="t">
            <a:normAutofit/>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6" y="4250949"/>
            <a:ext cx="2930525" cy="576262"/>
          </a:xfrm>
        </p:spPr>
        <p:txBody>
          <a:bodyPr anchor="b">
            <a:noAutofit/>
          </a:bodyPr>
          <a:lstStyle>
            <a:lvl1pPr marL="0" indent="0">
              <a:buNone/>
              <a:defRPr sz="2400" b="0">
                <a:solidFill>
                  <a:schemeClr val="bg2">
                    <a:lumMod val="40000"/>
                    <a:lumOff val="60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5"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189" indent="0">
              <a:buNone/>
              <a:defRPr sz="1600"/>
            </a:lvl2pPr>
            <a:lvl3pPr marL="914377" indent="0">
              <a:buNone/>
              <a:defRPr sz="16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2"/>
            <a:ext cx="2934407" cy="659189"/>
          </a:xfrm>
        </p:spPr>
        <p:txBody>
          <a:bodyPr anchor="t">
            <a:normAutofit/>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1" y="4250949"/>
            <a:ext cx="2932113" cy="576262"/>
          </a:xfrm>
        </p:spPr>
        <p:txBody>
          <a:bodyPr anchor="b">
            <a:noAutofit/>
          </a:bodyPr>
          <a:lstStyle>
            <a:lvl1pPr marL="0" indent="0">
              <a:buNone/>
              <a:defRPr sz="2400" b="0">
                <a:solidFill>
                  <a:schemeClr val="bg2">
                    <a:lumMod val="40000"/>
                    <a:lumOff val="60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701"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189" indent="0">
              <a:buNone/>
              <a:defRPr sz="1600"/>
            </a:lvl2pPr>
            <a:lvl3pPr marL="914377" indent="0">
              <a:buNone/>
              <a:defRPr sz="16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6" y="4827210"/>
            <a:ext cx="2935997" cy="659189"/>
          </a:xfrm>
        </p:spPr>
        <p:txBody>
          <a:bodyPr anchor="t">
            <a:normAutofit/>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Click to edit Master text styles</a:t>
            </a:r>
          </a:p>
        </p:txBody>
      </p:sp>
      <p:cxnSp>
        <p:nvCxnSpPr>
          <p:cNvPr id="19" name="Straight Connector 18"/>
          <p:cNvCxnSpPr/>
          <p:nvPr/>
        </p:nvCxnSpPr>
        <p:spPr>
          <a:xfrm>
            <a:off x="3726143"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pPr/>
              <a:t>14-Jul-17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231314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14-Jul-17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202403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3" y="430215"/>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4"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14-Jul-17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23631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52647F38-B617-4D2F-AE0A-013F0C4D2C57}" type="datetimeFigureOut">
              <a:rPr lang="en-US" smtClean="0"/>
              <a:t>14-Jul-17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smtClean="0"/>
              <a:t>‹#›</a:t>
            </a:fld>
            <a:endParaRPr lang="en-US" dirty="0"/>
          </a:p>
        </p:txBody>
      </p:sp>
    </p:spTree>
    <p:extLst>
      <p:ext uri="{BB962C8B-B14F-4D97-AF65-F5344CB8AC3E}">
        <p14:creationId xmlns:p14="http://schemas.microsoft.com/office/powerpoint/2010/main" val="107839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7" y="2861735"/>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9" cy="860400"/>
          </a:xfrm>
        </p:spPr>
        <p:txBody>
          <a:bodyPr anchor="t"/>
          <a:lstStyle>
            <a:lvl1pPr marL="0" indent="0" algn="l">
              <a:buNone/>
              <a:defRPr sz="2000" cap="all">
                <a:solidFill>
                  <a:schemeClr val="bg2">
                    <a:lumMod val="40000"/>
                    <a:lumOff val="60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14-Jul-17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75541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3" y="2060577"/>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4" y="2056093"/>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smtClean="0"/>
              <a:t>14-Jul-17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smtClean="0"/>
              <a:t>‹#›</a:t>
            </a:fld>
            <a:endParaRPr lang="en-US" dirty="0"/>
          </a:p>
        </p:txBody>
      </p:sp>
    </p:spTree>
    <p:extLst>
      <p:ext uri="{BB962C8B-B14F-4D97-AF65-F5344CB8AC3E}">
        <p14:creationId xmlns:p14="http://schemas.microsoft.com/office/powerpoint/2010/main" val="1419693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9" cy="576262"/>
          </a:xfrm>
        </p:spPr>
        <p:txBody>
          <a:bodyPr anchor="b">
            <a:noAutofit/>
          </a:bodyPr>
          <a:lstStyle>
            <a:lvl1pPr marL="0" indent="0">
              <a:buNone/>
              <a:defRPr sz="2400" b="0">
                <a:solidFill>
                  <a:schemeClr val="bg2">
                    <a:lumMod val="40000"/>
                    <a:lumOff val="60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3"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6" y="1905000"/>
            <a:ext cx="4396339" cy="576262"/>
          </a:xfrm>
        </p:spPr>
        <p:txBody>
          <a:bodyPr anchor="b">
            <a:noAutofit/>
          </a:bodyPr>
          <a:lstStyle>
            <a:lvl1pPr marL="0" indent="0">
              <a:buNone/>
              <a:defRPr sz="2400" b="0">
                <a:solidFill>
                  <a:schemeClr val="bg2">
                    <a:lumMod val="40000"/>
                    <a:lumOff val="60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6"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14-Jul-17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72122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B61BEF0D-F0BB-DE4B-95CE-6DB70DBA9567}" type="datetimeFigureOut">
              <a:rPr lang="en-US" smtClean="0"/>
              <a:pPr/>
              <a:t>14-Jul-17</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98102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61BEF0D-F0BB-DE4B-95CE-6DB70DBA9567}" type="datetimeFigureOut">
              <a:rPr lang="en-US" smtClean="0"/>
              <a:pPr/>
              <a:t>14-Jul-17</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3195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4" y="3129282"/>
            <a:ext cx="3401063" cy="2895599"/>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B61BEF0D-F0BB-DE4B-95CE-6DB70DBA9567}" type="datetimeFigureOut">
              <a:rPr lang="en-US" smtClean="0"/>
              <a:pPr/>
              <a:t>14-Jul-17</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63332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7"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7"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189" indent="0">
              <a:buNone/>
              <a:defRPr sz="1600"/>
            </a:lvl2pPr>
            <a:lvl3pPr marL="914377" indent="0">
              <a:buNone/>
              <a:defRPr sz="16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5" y="3657600"/>
            <a:ext cx="5084979" cy="1371600"/>
          </a:xfrm>
        </p:spPr>
        <p:txBody>
          <a:bodyPr>
            <a:normAutofit/>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14-Jul-17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694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1" y="2669687"/>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1" y="2892349"/>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3" y="2"/>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5"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2"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20"/>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41"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61BEF0D-F0BB-DE4B-95CE-6DB70DBA9567}" type="datetimeFigureOut">
              <a:rPr lang="en-US" smtClean="0"/>
              <a:pPr/>
              <a:t>14-Jul-17</a:t>
            </a:fld>
            <a:endParaRPr lang="en-US" dirty="0"/>
          </a:p>
        </p:txBody>
      </p:sp>
      <p:sp>
        <p:nvSpPr>
          <p:cNvPr id="5" name="Footer Placeholder 4"/>
          <p:cNvSpPr>
            <a:spLocks noGrp="1"/>
          </p:cNvSpPr>
          <p:nvPr>
            <p:ph type="ftr" sz="quarter" idx="3"/>
          </p:nvPr>
        </p:nvSpPr>
        <p:spPr>
          <a:xfrm rot="5400000">
            <a:off x="8951575" y="3225299"/>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2" y="295731"/>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80263269"/>
      </p:ext>
    </p:extLst>
  </p:cSld>
  <p:clrMap bg1="dk1" tx1="lt1" bg2="dk2" tx2="lt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Lst>
  <p:txStyles>
    <p:titleStyle>
      <a:lvl1pPr algn="l" defTabSz="457189"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891" indent="-342891" algn="l" defTabSz="457189"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32" indent="-285744" algn="l" defTabSz="457189"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2971" indent="-228594" algn="l" defTabSz="457189"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160" indent="-228594" algn="l" defTabSz="45718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349" indent="-228594" algn="l" defTabSz="45718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5937" indent="-228594" algn="l" defTabSz="45718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726" indent="-228594" algn="l" defTabSz="45718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8914" indent="-228594" algn="l" defTabSz="45718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103" indent="-228594" algn="l" defTabSz="45718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44811" y="1687715"/>
            <a:ext cx="8965132" cy="2041959"/>
          </a:xfrm>
        </p:spPr>
        <p:txBody>
          <a:bodyPr/>
          <a:lstStyle/>
          <a:p>
            <a:r>
              <a:rPr lang="en-US" sz="4000" dirty="0"/>
              <a:t>Project on</a:t>
            </a:r>
            <a:r>
              <a:rPr lang="en-US" sz="4800" dirty="0"/>
              <a:t/>
            </a:r>
            <a:br>
              <a:rPr lang="en-US" sz="4800" dirty="0"/>
            </a:br>
            <a:r>
              <a:rPr lang="en-US" sz="4800" b="1" dirty="0" smtClean="0"/>
              <a:t>PRODUCTION </a:t>
            </a:r>
            <a:r>
              <a:rPr lang="en-US" sz="4800" b="1" dirty="0"/>
              <a:t>PLANNING </a:t>
            </a:r>
            <a:r>
              <a:rPr lang="en-US" sz="4800" b="1" dirty="0" smtClean="0"/>
              <a:t>   AND </a:t>
            </a:r>
            <a:r>
              <a:rPr lang="en-US" sz="4800" b="1" dirty="0"/>
              <a:t>CONTROLLING (PPC)</a:t>
            </a:r>
          </a:p>
        </p:txBody>
      </p:sp>
      <p:sp>
        <p:nvSpPr>
          <p:cNvPr id="4" name="TextBox 3"/>
          <p:cNvSpPr txBox="1"/>
          <p:nvPr/>
        </p:nvSpPr>
        <p:spPr>
          <a:xfrm>
            <a:off x="8030209" y="4202116"/>
            <a:ext cx="4161793" cy="2677656"/>
          </a:xfrm>
          <a:prstGeom prst="rect">
            <a:avLst/>
          </a:prstGeom>
          <a:noFill/>
        </p:spPr>
        <p:txBody>
          <a:bodyPr wrap="square" rtlCol="0">
            <a:spAutoFit/>
          </a:bodyPr>
          <a:lstStyle/>
          <a:p>
            <a:r>
              <a:rPr lang="en-US" sz="2400" dirty="0">
                <a:ln w="0"/>
                <a:solidFill>
                  <a:schemeClr val="tx2">
                    <a:lumMod val="90000"/>
                  </a:schemeClr>
                </a:solidFill>
                <a:effectLst>
                  <a:outerShdw blurRad="38100" dist="25400" dir="5400000" algn="ctr" rotWithShape="0">
                    <a:srgbClr val="6E747A">
                      <a:alpha val="43000"/>
                    </a:srgbClr>
                  </a:outerShdw>
                </a:effectLst>
                <a:latin typeface="Times New Roman" pitchFamily="18" charset="0"/>
                <a:cs typeface="Times New Roman" pitchFamily="18" charset="0"/>
              </a:rPr>
              <a:t>Trainer Name – </a:t>
            </a:r>
            <a:r>
              <a:rPr lang="en-US" sz="2400" dirty="0" err="1">
                <a:ln w="0"/>
                <a:solidFill>
                  <a:schemeClr val="tx2">
                    <a:lumMod val="90000"/>
                  </a:schemeClr>
                </a:solidFill>
                <a:effectLst>
                  <a:outerShdw blurRad="38100" dist="25400" dir="5400000" algn="ctr" rotWithShape="0">
                    <a:srgbClr val="6E747A">
                      <a:alpha val="43000"/>
                    </a:srgbClr>
                  </a:outerShdw>
                </a:effectLst>
                <a:latin typeface="Times New Roman" pitchFamily="18" charset="0"/>
                <a:cs typeface="Times New Roman" pitchFamily="18" charset="0"/>
              </a:rPr>
              <a:t>Lata</a:t>
            </a:r>
            <a:r>
              <a:rPr lang="en-US" sz="2400" dirty="0">
                <a:ln w="0"/>
                <a:solidFill>
                  <a:schemeClr val="tx2">
                    <a:lumMod val="90000"/>
                  </a:schemeClr>
                </a:solidFill>
                <a:effectLst>
                  <a:outerShdw blurRad="38100" dist="25400" dir="5400000" algn="ctr" rotWithShape="0">
                    <a:srgbClr val="6E747A">
                      <a:alpha val="43000"/>
                    </a:srgbClr>
                  </a:outerShdw>
                </a:effectLst>
                <a:latin typeface="Times New Roman" pitchFamily="18" charset="0"/>
                <a:cs typeface="Times New Roman" pitchFamily="18" charset="0"/>
              </a:rPr>
              <a:t> </a:t>
            </a:r>
            <a:r>
              <a:rPr lang="en-US" sz="2400" dirty="0" err="1">
                <a:ln w="0"/>
                <a:solidFill>
                  <a:schemeClr val="tx2">
                    <a:lumMod val="90000"/>
                  </a:schemeClr>
                </a:solidFill>
                <a:effectLst>
                  <a:outerShdw blurRad="38100" dist="25400" dir="5400000" algn="ctr" rotWithShape="0">
                    <a:srgbClr val="6E747A">
                      <a:alpha val="43000"/>
                    </a:srgbClr>
                  </a:outerShdw>
                </a:effectLst>
                <a:latin typeface="Times New Roman" pitchFamily="18" charset="0"/>
                <a:cs typeface="Times New Roman" pitchFamily="18" charset="0"/>
              </a:rPr>
              <a:t>Verma</a:t>
            </a:r>
            <a:endParaRPr lang="en-US" sz="2400" dirty="0">
              <a:ln w="0"/>
              <a:solidFill>
                <a:schemeClr val="tx2">
                  <a:lumMod val="90000"/>
                </a:schemeClr>
              </a:solidFill>
              <a:effectLst>
                <a:outerShdw blurRad="38100" dist="25400" dir="5400000" algn="ctr" rotWithShape="0">
                  <a:srgbClr val="6E747A">
                    <a:alpha val="43000"/>
                  </a:srgbClr>
                </a:outerShdw>
              </a:effectLst>
              <a:latin typeface="Times New Roman" pitchFamily="18" charset="0"/>
              <a:cs typeface="Times New Roman" pitchFamily="18" charset="0"/>
            </a:endParaRPr>
          </a:p>
          <a:p>
            <a:r>
              <a:rPr lang="en-US" sz="2400" dirty="0">
                <a:ln w="0"/>
                <a:solidFill>
                  <a:schemeClr val="tx2">
                    <a:lumMod val="90000"/>
                  </a:schemeClr>
                </a:solidFill>
                <a:effectLst>
                  <a:outerShdw blurRad="38100" dist="25400" dir="5400000" algn="ctr" rotWithShape="0">
                    <a:srgbClr val="6E747A">
                      <a:alpha val="43000"/>
                    </a:srgbClr>
                  </a:outerShdw>
                </a:effectLst>
                <a:latin typeface="Times New Roman" pitchFamily="18" charset="0"/>
                <a:cs typeface="Times New Roman" pitchFamily="18" charset="0"/>
              </a:rPr>
              <a:t>	</a:t>
            </a:r>
          </a:p>
          <a:p>
            <a:r>
              <a:rPr lang="en-US" sz="2400" dirty="0">
                <a:ln w="0"/>
                <a:solidFill>
                  <a:schemeClr val="tx2">
                    <a:lumMod val="90000"/>
                  </a:schemeClr>
                </a:solidFill>
                <a:effectLst>
                  <a:outerShdw blurRad="38100" dist="25400" dir="5400000" algn="ctr" rotWithShape="0">
                    <a:srgbClr val="6E747A">
                      <a:alpha val="43000"/>
                    </a:srgbClr>
                  </a:outerShdw>
                </a:effectLst>
                <a:latin typeface="Times New Roman" pitchFamily="18" charset="0"/>
                <a:cs typeface="Times New Roman" pitchFamily="18" charset="0"/>
              </a:rPr>
              <a:t>Team 09 -	 </a:t>
            </a:r>
            <a:r>
              <a:rPr lang="en-US" sz="2400" dirty="0" err="1">
                <a:ln w="0"/>
                <a:solidFill>
                  <a:schemeClr val="tx2">
                    <a:lumMod val="90000"/>
                  </a:schemeClr>
                </a:solidFill>
                <a:effectLst>
                  <a:outerShdw blurRad="38100" dist="25400" dir="5400000" algn="ctr" rotWithShape="0">
                    <a:srgbClr val="6E747A">
                      <a:alpha val="43000"/>
                    </a:srgbClr>
                  </a:outerShdw>
                </a:effectLst>
                <a:latin typeface="Times New Roman" pitchFamily="18" charset="0"/>
                <a:cs typeface="Times New Roman" pitchFamily="18" charset="0"/>
              </a:rPr>
              <a:t>Ayushi</a:t>
            </a:r>
            <a:r>
              <a:rPr lang="en-US" sz="2400" dirty="0">
                <a:ln w="0"/>
                <a:solidFill>
                  <a:schemeClr val="tx2">
                    <a:lumMod val="90000"/>
                  </a:schemeClr>
                </a:solidFill>
                <a:effectLst>
                  <a:outerShdw blurRad="38100" dist="25400" dir="5400000" algn="ctr" rotWithShape="0">
                    <a:srgbClr val="6E747A">
                      <a:alpha val="43000"/>
                    </a:srgbClr>
                  </a:outerShdw>
                </a:effectLst>
                <a:latin typeface="Times New Roman" pitchFamily="18" charset="0"/>
                <a:cs typeface="Times New Roman" pitchFamily="18" charset="0"/>
              </a:rPr>
              <a:t> Jain</a:t>
            </a:r>
          </a:p>
          <a:p>
            <a:r>
              <a:rPr lang="en-US" sz="2400" dirty="0">
                <a:ln w="0"/>
                <a:solidFill>
                  <a:schemeClr val="tx2">
                    <a:lumMod val="90000"/>
                  </a:schemeClr>
                </a:solidFill>
                <a:effectLst>
                  <a:outerShdw blurRad="38100" dist="25400" dir="5400000" algn="ctr" rotWithShape="0">
                    <a:srgbClr val="6E747A">
                      <a:alpha val="43000"/>
                    </a:srgbClr>
                  </a:outerShdw>
                </a:effectLst>
                <a:latin typeface="Times New Roman" pitchFamily="18" charset="0"/>
                <a:cs typeface="Times New Roman" pitchFamily="18" charset="0"/>
              </a:rPr>
              <a:t>	 		 </a:t>
            </a:r>
            <a:r>
              <a:rPr lang="en-US" sz="2400" dirty="0" err="1">
                <a:ln w="0"/>
                <a:solidFill>
                  <a:schemeClr val="tx2">
                    <a:lumMod val="90000"/>
                  </a:schemeClr>
                </a:solidFill>
                <a:effectLst>
                  <a:outerShdw blurRad="38100" dist="25400" dir="5400000" algn="ctr" rotWithShape="0">
                    <a:srgbClr val="6E747A">
                      <a:alpha val="43000"/>
                    </a:srgbClr>
                  </a:outerShdw>
                </a:effectLst>
                <a:latin typeface="Times New Roman" pitchFamily="18" charset="0"/>
                <a:cs typeface="Times New Roman" pitchFamily="18" charset="0"/>
              </a:rPr>
              <a:t>Akansha</a:t>
            </a:r>
            <a:r>
              <a:rPr lang="en-US" sz="2400" dirty="0">
                <a:ln w="0"/>
                <a:solidFill>
                  <a:schemeClr val="tx2">
                    <a:lumMod val="90000"/>
                  </a:schemeClr>
                </a:solidFill>
                <a:effectLst>
                  <a:outerShdw blurRad="38100" dist="25400" dir="5400000" algn="ctr" rotWithShape="0">
                    <a:srgbClr val="6E747A">
                      <a:alpha val="43000"/>
                    </a:srgbClr>
                  </a:outerShdw>
                </a:effectLst>
                <a:latin typeface="Times New Roman" pitchFamily="18" charset="0"/>
                <a:cs typeface="Times New Roman" pitchFamily="18" charset="0"/>
              </a:rPr>
              <a:t> Pal</a:t>
            </a:r>
          </a:p>
          <a:p>
            <a:r>
              <a:rPr lang="en-US" sz="2400" dirty="0">
                <a:ln w="0"/>
                <a:solidFill>
                  <a:schemeClr val="tx2">
                    <a:lumMod val="90000"/>
                  </a:schemeClr>
                </a:solidFill>
                <a:effectLst>
                  <a:outerShdw blurRad="38100" dist="25400" dir="5400000" algn="ctr" rotWithShape="0">
                    <a:srgbClr val="6E747A">
                      <a:alpha val="43000"/>
                    </a:srgbClr>
                  </a:outerShdw>
                </a:effectLst>
                <a:latin typeface="Times New Roman" pitchFamily="18" charset="0"/>
                <a:cs typeface="Times New Roman" pitchFamily="18" charset="0"/>
              </a:rPr>
              <a:t>	  		 </a:t>
            </a:r>
            <a:r>
              <a:rPr lang="en-US" sz="2400" dirty="0" err="1">
                <a:ln w="0"/>
                <a:solidFill>
                  <a:schemeClr val="tx2">
                    <a:lumMod val="90000"/>
                  </a:schemeClr>
                </a:solidFill>
                <a:effectLst>
                  <a:outerShdw blurRad="38100" dist="25400" dir="5400000" algn="ctr" rotWithShape="0">
                    <a:srgbClr val="6E747A">
                      <a:alpha val="43000"/>
                    </a:srgbClr>
                  </a:outerShdw>
                </a:effectLst>
                <a:latin typeface="Times New Roman" pitchFamily="18" charset="0"/>
                <a:cs typeface="Times New Roman" pitchFamily="18" charset="0"/>
              </a:rPr>
              <a:t>Tarun</a:t>
            </a:r>
            <a:r>
              <a:rPr lang="en-US" sz="2400" dirty="0">
                <a:ln w="0"/>
                <a:solidFill>
                  <a:schemeClr val="tx2">
                    <a:lumMod val="90000"/>
                  </a:schemeClr>
                </a:solidFill>
                <a:effectLst>
                  <a:outerShdw blurRad="38100" dist="25400" dir="5400000" algn="ctr" rotWithShape="0">
                    <a:srgbClr val="6E747A">
                      <a:alpha val="43000"/>
                    </a:srgbClr>
                  </a:outerShdw>
                </a:effectLst>
                <a:latin typeface="Times New Roman" pitchFamily="18" charset="0"/>
                <a:cs typeface="Times New Roman" pitchFamily="18" charset="0"/>
              </a:rPr>
              <a:t> Khanna</a:t>
            </a:r>
          </a:p>
          <a:p>
            <a:r>
              <a:rPr lang="en-US" sz="2400" dirty="0">
                <a:ln w="0"/>
                <a:solidFill>
                  <a:schemeClr val="tx2">
                    <a:lumMod val="90000"/>
                  </a:schemeClr>
                </a:solidFill>
                <a:effectLst>
                  <a:outerShdw blurRad="38100" dist="25400" dir="5400000" algn="ctr" rotWithShape="0">
                    <a:srgbClr val="6E747A">
                      <a:alpha val="43000"/>
                    </a:srgbClr>
                  </a:outerShdw>
                </a:effectLst>
                <a:latin typeface="Times New Roman" pitchFamily="18" charset="0"/>
                <a:cs typeface="Times New Roman" pitchFamily="18" charset="0"/>
              </a:rPr>
              <a:t>	  		 Karan Khanna</a:t>
            </a:r>
          </a:p>
          <a:p>
            <a:endParaRPr lang="en-US" sz="2400" dirty="0">
              <a:ln w="0"/>
              <a:solidFill>
                <a:schemeClr val="tx2">
                  <a:lumMod val="90000"/>
                </a:schemeClr>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5030440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14400" y="864507"/>
            <a:ext cx="10577309" cy="5841093"/>
          </a:xfrm>
          <a:prstGeom prst="rect">
            <a:avLst/>
          </a:prstGeom>
          <a:ln>
            <a:noFill/>
          </a:ln>
          <a:effectLst>
            <a:outerShdw blurRad="292100" dist="139700" dir="2700000" algn="tl" rotWithShape="0">
              <a:srgbClr val="333333">
                <a:alpha val="65000"/>
              </a:srgbClr>
            </a:outerShdw>
          </a:effectLst>
        </p:spPr>
      </p:pic>
      <p:sp>
        <p:nvSpPr>
          <p:cNvPr id="5" name="Title 1"/>
          <p:cNvSpPr>
            <a:spLocks noGrp="1"/>
          </p:cNvSpPr>
          <p:nvPr>
            <p:ph type="title"/>
          </p:nvPr>
        </p:nvSpPr>
        <p:spPr>
          <a:xfrm>
            <a:off x="722312" y="0"/>
            <a:ext cx="9404723" cy="926903"/>
          </a:xfrm>
        </p:spPr>
        <p:txBody>
          <a:bodyPr/>
          <a:lstStyle/>
          <a:p>
            <a:r>
              <a:rPr lang="en-US" dirty="0" smtClean="0"/>
              <a:t>ADD NEW PRODUCTION MANAGER</a:t>
            </a:r>
            <a:endParaRPr lang="en-US" dirty="0"/>
          </a:p>
        </p:txBody>
      </p:sp>
      <p:sp>
        <p:nvSpPr>
          <p:cNvPr id="6" name="Oval Callout 5"/>
          <p:cNvSpPr/>
          <p:nvPr/>
        </p:nvSpPr>
        <p:spPr>
          <a:xfrm>
            <a:off x="9829800" y="5314950"/>
            <a:ext cx="1916485" cy="1390650"/>
          </a:xfrm>
          <a:prstGeom prst="wedgeEllipseCallout">
            <a:avLst>
              <a:gd name="adj1" fmla="val 71798"/>
              <a:gd name="adj2" fmla="val 570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With REAL-TIME</a:t>
            </a:r>
          </a:p>
          <a:p>
            <a:pPr algn="ctr"/>
            <a:r>
              <a:rPr lang="en-US" dirty="0" smtClean="0"/>
              <a:t>Data validation</a:t>
            </a:r>
            <a:endParaRPr lang="en-US" dirty="0"/>
          </a:p>
        </p:txBody>
      </p:sp>
      <p:sp>
        <p:nvSpPr>
          <p:cNvPr id="7" name="Oval 6"/>
          <p:cNvSpPr/>
          <p:nvPr/>
        </p:nvSpPr>
        <p:spPr>
          <a:xfrm>
            <a:off x="9639300" y="3371850"/>
            <a:ext cx="2419349" cy="18038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Random and unique USERNAME AND PASSWORD</a:t>
            </a:r>
          </a:p>
        </p:txBody>
      </p:sp>
    </p:spTree>
    <p:extLst>
      <p:ext uri="{BB962C8B-B14F-4D97-AF65-F5344CB8AC3E}">
        <p14:creationId xmlns:p14="http://schemas.microsoft.com/office/powerpoint/2010/main" val="24162861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22312" y="0"/>
            <a:ext cx="9404723" cy="926903"/>
          </a:xfrm>
          <a:prstGeom prst="rect">
            <a:avLst/>
          </a:prstGeom>
        </p:spPr>
        <p:txBody>
          <a:bodyPr vert="horz" lIns="91440" tIns="45720" rIns="91440" bIns="45720" rtlCol="0" anchor="t">
            <a:noAutofit/>
          </a:bodyPr>
          <a:lstStyle>
            <a:lvl1pPr algn="l" defTabSz="457189"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ADD NEW SUPERVISOR</a:t>
            </a:r>
            <a:endParaRPr lang="en-US" dirty="0"/>
          </a:p>
        </p:txBody>
      </p:sp>
      <p:pic>
        <p:nvPicPr>
          <p:cNvPr id="6" name="Picture 5"/>
          <p:cNvPicPr>
            <a:picLocks noChangeAspect="1"/>
          </p:cNvPicPr>
          <p:nvPr/>
        </p:nvPicPr>
        <p:blipFill>
          <a:blip r:embed="rId2"/>
          <a:stretch>
            <a:fillRect/>
          </a:stretch>
        </p:blipFill>
        <p:spPr>
          <a:xfrm>
            <a:off x="722312" y="926903"/>
            <a:ext cx="10582275" cy="5639748"/>
          </a:xfrm>
          <a:prstGeom prst="rect">
            <a:avLst/>
          </a:prstGeom>
          <a:ln>
            <a:noFill/>
          </a:ln>
          <a:effectLst>
            <a:outerShdw blurRad="292100" dist="139700" dir="2700000" algn="tl" rotWithShape="0">
              <a:srgbClr val="333333">
                <a:alpha val="65000"/>
              </a:srgbClr>
            </a:outerShdw>
          </a:effectLst>
        </p:spPr>
      </p:pic>
      <p:sp>
        <p:nvSpPr>
          <p:cNvPr id="7" name="Oval 6"/>
          <p:cNvSpPr/>
          <p:nvPr/>
        </p:nvSpPr>
        <p:spPr>
          <a:xfrm>
            <a:off x="9890731" y="5309351"/>
            <a:ext cx="1916485" cy="1390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With REAL-TIME</a:t>
            </a:r>
          </a:p>
          <a:p>
            <a:pPr algn="ctr"/>
            <a:r>
              <a:rPr lang="en-US" dirty="0" smtClean="0"/>
              <a:t>Data validation</a:t>
            </a:r>
            <a:endParaRPr lang="en-US" dirty="0"/>
          </a:p>
        </p:txBody>
      </p:sp>
      <p:sp>
        <p:nvSpPr>
          <p:cNvPr id="8" name="Oval 7"/>
          <p:cNvSpPr/>
          <p:nvPr/>
        </p:nvSpPr>
        <p:spPr>
          <a:xfrm>
            <a:off x="9639300" y="3371850"/>
            <a:ext cx="2419349" cy="18038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Random and unique USERNAME AND PASSWORD</a:t>
            </a:r>
          </a:p>
        </p:txBody>
      </p:sp>
    </p:spTree>
    <p:extLst>
      <p:ext uri="{BB962C8B-B14F-4D97-AF65-F5344CB8AC3E}">
        <p14:creationId xmlns:p14="http://schemas.microsoft.com/office/powerpoint/2010/main" val="16719199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12" y="0"/>
            <a:ext cx="9404723" cy="823632"/>
          </a:xfrm>
        </p:spPr>
        <p:txBody>
          <a:bodyPr/>
          <a:lstStyle/>
          <a:p>
            <a:r>
              <a:rPr lang="en-US" dirty="0" smtClean="0"/>
              <a:t>UPDATE USER RECORD</a:t>
            </a:r>
            <a:endParaRPr lang="en-US" dirty="0"/>
          </a:p>
        </p:txBody>
      </p:sp>
      <p:pic>
        <p:nvPicPr>
          <p:cNvPr id="4" name="Picture 3"/>
          <p:cNvPicPr>
            <a:picLocks noChangeAspect="1"/>
          </p:cNvPicPr>
          <p:nvPr/>
        </p:nvPicPr>
        <p:blipFill>
          <a:blip r:embed="rId2"/>
          <a:stretch>
            <a:fillRect/>
          </a:stretch>
        </p:blipFill>
        <p:spPr>
          <a:xfrm>
            <a:off x="609599" y="823632"/>
            <a:ext cx="11077575" cy="59037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106253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130" y="0"/>
            <a:ext cx="9404723" cy="842682"/>
          </a:xfrm>
        </p:spPr>
        <p:txBody>
          <a:bodyPr/>
          <a:lstStyle/>
          <a:p>
            <a:r>
              <a:rPr lang="en-US" dirty="0" smtClean="0"/>
              <a:t>DELETE USER RECORD</a:t>
            </a:r>
            <a:endParaRPr lang="en-US" dirty="0"/>
          </a:p>
        </p:txBody>
      </p:sp>
      <p:pic>
        <p:nvPicPr>
          <p:cNvPr id="5" name="Picture 4"/>
          <p:cNvPicPr>
            <a:picLocks noChangeAspect="1"/>
          </p:cNvPicPr>
          <p:nvPr/>
        </p:nvPicPr>
        <p:blipFill>
          <a:blip r:embed="rId2"/>
          <a:stretch>
            <a:fillRect/>
          </a:stretch>
        </p:blipFill>
        <p:spPr>
          <a:xfrm>
            <a:off x="645130" y="842682"/>
            <a:ext cx="10944225" cy="58326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800804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712" y="0"/>
            <a:ext cx="9404723" cy="842682"/>
          </a:xfrm>
        </p:spPr>
        <p:txBody>
          <a:bodyPr/>
          <a:lstStyle/>
          <a:p>
            <a:r>
              <a:rPr lang="en-US" dirty="0" smtClean="0"/>
              <a:t>VIEW PANEL</a:t>
            </a:r>
            <a:endParaRPr lang="en-US" dirty="0"/>
          </a:p>
        </p:txBody>
      </p:sp>
      <p:pic>
        <p:nvPicPr>
          <p:cNvPr id="4" name="Picture 3"/>
          <p:cNvPicPr>
            <a:picLocks noChangeAspect="1"/>
          </p:cNvPicPr>
          <p:nvPr/>
        </p:nvPicPr>
        <p:blipFill>
          <a:blip r:embed="rId2"/>
          <a:stretch>
            <a:fillRect/>
          </a:stretch>
        </p:blipFill>
        <p:spPr>
          <a:xfrm>
            <a:off x="360362" y="695339"/>
            <a:ext cx="11420475" cy="5953111"/>
          </a:xfrm>
          <a:prstGeom prst="rect">
            <a:avLst/>
          </a:prstGeom>
          <a:ln>
            <a:noFill/>
          </a:ln>
          <a:effectLst>
            <a:outerShdw blurRad="292100" dist="139700" dir="2700000" algn="tl" rotWithShape="0">
              <a:srgbClr val="333333">
                <a:alpha val="65000"/>
              </a:srgbClr>
            </a:outerShdw>
          </a:effectLst>
        </p:spPr>
      </p:pic>
      <p:sp>
        <p:nvSpPr>
          <p:cNvPr id="5" name="Oval 4"/>
          <p:cNvSpPr/>
          <p:nvPr/>
        </p:nvSpPr>
        <p:spPr>
          <a:xfrm>
            <a:off x="10275515" y="5099801"/>
            <a:ext cx="1916485" cy="1390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Maximize the View on your choice</a:t>
            </a:r>
          </a:p>
        </p:txBody>
      </p:sp>
    </p:spTree>
    <p:extLst>
      <p:ext uri="{BB962C8B-B14F-4D97-AF65-F5344CB8AC3E}">
        <p14:creationId xmlns:p14="http://schemas.microsoft.com/office/powerpoint/2010/main" val="20479109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762" y="0"/>
            <a:ext cx="9404723" cy="785532"/>
          </a:xfrm>
        </p:spPr>
        <p:txBody>
          <a:bodyPr/>
          <a:lstStyle/>
          <a:p>
            <a:r>
              <a:rPr lang="en-US" dirty="0" smtClean="0"/>
              <a:t>VIEW LOGIN CREDENTIALS</a:t>
            </a:r>
            <a:endParaRPr lang="en-US" dirty="0"/>
          </a:p>
        </p:txBody>
      </p:sp>
      <p:pic>
        <p:nvPicPr>
          <p:cNvPr id="4" name="Picture 3"/>
          <p:cNvPicPr>
            <a:picLocks noChangeAspect="1"/>
          </p:cNvPicPr>
          <p:nvPr/>
        </p:nvPicPr>
        <p:blipFill>
          <a:blip r:embed="rId2"/>
          <a:stretch>
            <a:fillRect/>
          </a:stretch>
        </p:blipFill>
        <p:spPr>
          <a:xfrm>
            <a:off x="361949" y="785533"/>
            <a:ext cx="11363325" cy="59010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285838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762" y="0"/>
            <a:ext cx="9404723" cy="785532"/>
          </a:xfrm>
        </p:spPr>
        <p:txBody>
          <a:bodyPr/>
          <a:lstStyle/>
          <a:p>
            <a:r>
              <a:rPr lang="en-US" dirty="0" smtClean="0"/>
              <a:t>VIEW PRODUCTION MANAGERS</a:t>
            </a:r>
            <a:endParaRPr lang="en-US" dirty="0"/>
          </a:p>
        </p:txBody>
      </p:sp>
      <p:pic>
        <p:nvPicPr>
          <p:cNvPr id="3" name="Picture 2"/>
          <p:cNvPicPr>
            <a:picLocks noChangeAspect="1"/>
          </p:cNvPicPr>
          <p:nvPr/>
        </p:nvPicPr>
        <p:blipFill>
          <a:blip r:embed="rId2"/>
          <a:stretch>
            <a:fillRect/>
          </a:stretch>
        </p:blipFill>
        <p:spPr>
          <a:xfrm>
            <a:off x="379412" y="785532"/>
            <a:ext cx="11220450" cy="59798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817014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762" y="0"/>
            <a:ext cx="9404723" cy="785532"/>
          </a:xfrm>
        </p:spPr>
        <p:txBody>
          <a:bodyPr/>
          <a:lstStyle/>
          <a:p>
            <a:r>
              <a:rPr lang="en-US" dirty="0" smtClean="0"/>
              <a:t>VIEW SUPERVISORS</a:t>
            </a:r>
            <a:endParaRPr lang="en-US" dirty="0"/>
          </a:p>
        </p:txBody>
      </p:sp>
      <p:pic>
        <p:nvPicPr>
          <p:cNvPr id="3" name="Picture 2"/>
          <p:cNvPicPr>
            <a:picLocks noChangeAspect="1"/>
          </p:cNvPicPr>
          <p:nvPr/>
        </p:nvPicPr>
        <p:blipFill>
          <a:blip r:embed="rId2"/>
          <a:stretch>
            <a:fillRect/>
          </a:stretch>
        </p:blipFill>
        <p:spPr>
          <a:xfrm>
            <a:off x="512762" y="785532"/>
            <a:ext cx="11258551" cy="57565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81701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PRODUCTION MANAGER VIEW</a:t>
            </a:r>
            <a:endParaRPr lang="en-US" dirty="0"/>
          </a:p>
        </p:txBody>
      </p:sp>
      <p:sp>
        <p:nvSpPr>
          <p:cNvPr id="3" name="Content Placeholder 2"/>
          <p:cNvSpPr>
            <a:spLocks noGrp="1"/>
          </p:cNvSpPr>
          <p:nvPr>
            <p:ph idx="1"/>
          </p:nvPr>
        </p:nvSpPr>
        <p:spPr>
          <a:xfrm>
            <a:off x="646112" y="1562100"/>
            <a:ext cx="10688638" cy="4686301"/>
          </a:xfrm>
        </p:spPr>
        <p:txBody>
          <a:bodyPr>
            <a:normAutofit fontScale="85000" lnSpcReduction="20000"/>
          </a:bodyPr>
          <a:lstStyle/>
          <a:p>
            <a:pPr marL="0" indent="0">
              <a:buNone/>
            </a:pPr>
            <a:r>
              <a:rPr lang="en-US" sz="2400" dirty="0"/>
              <a:t>When </a:t>
            </a:r>
            <a:r>
              <a:rPr lang="en-US" sz="2400" dirty="0" smtClean="0"/>
              <a:t>Production Manager logs-in</a:t>
            </a:r>
            <a:r>
              <a:rPr lang="en-US" sz="2400" dirty="0"/>
              <a:t>, </a:t>
            </a:r>
            <a:r>
              <a:rPr lang="en-US" sz="2400" dirty="0" smtClean="0"/>
              <a:t>he/she will </a:t>
            </a:r>
            <a:r>
              <a:rPr lang="en-US" sz="2400" dirty="0"/>
              <a:t>redirect to the </a:t>
            </a:r>
            <a:r>
              <a:rPr lang="en-US" sz="2400" dirty="0" smtClean="0"/>
              <a:t>manager home </a:t>
            </a:r>
            <a:r>
              <a:rPr lang="en-US" sz="2400" dirty="0"/>
              <a:t>page where </a:t>
            </a:r>
            <a:r>
              <a:rPr lang="en-US" sz="2400" dirty="0" smtClean="0"/>
              <a:t>manager will </a:t>
            </a:r>
            <a:r>
              <a:rPr lang="en-US" sz="2400" dirty="0"/>
              <a:t>have different functionalities such as follows:-</a:t>
            </a:r>
          </a:p>
          <a:p>
            <a:endParaRPr lang="en-US" dirty="0" smtClean="0"/>
          </a:p>
          <a:p>
            <a:pPr>
              <a:lnSpc>
                <a:spcPct val="150000"/>
              </a:lnSpc>
            </a:pPr>
            <a:r>
              <a:rPr lang="en-US" sz="2300" dirty="0" smtClean="0"/>
              <a:t>ADD NEW PROJECT</a:t>
            </a:r>
          </a:p>
          <a:p>
            <a:pPr>
              <a:lnSpc>
                <a:spcPct val="150000"/>
              </a:lnSpc>
            </a:pPr>
            <a:r>
              <a:rPr lang="en-US" sz="2300" dirty="0" smtClean="0"/>
              <a:t>VIEW EXISTING PROJECTS AND THEIR PROGRESS</a:t>
            </a:r>
          </a:p>
          <a:p>
            <a:pPr>
              <a:lnSpc>
                <a:spcPct val="150000"/>
              </a:lnSpc>
            </a:pPr>
            <a:r>
              <a:rPr lang="en-US" sz="2300" dirty="0" smtClean="0"/>
              <a:t>ALLOCATE RESOURCES TO A PROJECT (Machines and Raw Materials)</a:t>
            </a:r>
          </a:p>
          <a:p>
            <a:pPr>
              <a:lnSpc>
                <a:spcPct val="150000"/>
              </a:lnSpc>
            </a:pPr>
            <a:r>
              <a:rPr lang="en-US" sz="2300" dirty="0" smtClean="0"/>
              <a:t>ASSIGN SUPERVISOR TO THE PROJECTS</a:t>
            </a:r>
          </a:p>
          <a:p>
            <a:pPr>
              <a:lnSpc>
                <a:spcPct val="150000"/>
              </a:lnSpc>
            </a:pPr>
            <a:r>
              <a:rPr lang="en-US" sz="2300" dirty="0" smtClean="0"/>
              <a:t>MONITOR STATUS OF PROJECTS UNDER HIM (DAILY AND MONTHLY)</a:t>
            </a:r>
          </a:p>
          <a:p>
            <a:pPr>
              <a:lnSpc>
                <a:spcPct val="150000"/>
              </a:lnSpc>
            </a:pPr>
            <a:r>
              <a:rPr lang="en-US" sz="2300" dirty="0" smtClean="0"/>
              <a:t>RESPOND TO SUPERVISOR’S REQUESTS</a:t>
            </a:r>
          </a:p>
          <a:p>
            <a:pPr>
              <a:lnSpc>
                <a:spcPct val="150000"/>
              </a:lnSpc>
            </a:pPr>
            <a:r>
              <a:rPr lang="en-US" sz="2300" dirty="0" smtClean="0"/>
              <a:t>GENERATE PROJECT REPORT</a:t>
            </a:r>
          </a:p>
          <a:p>
            <a:pPr>
              <a:lnSpc>
                <a:spcPct val="150000"/>
              </a:lnSpc>
            </a:pPr>
            <a:endParaRPr lang="en-US" dirty="0"/>
          </a:p>
        </p:txBody>
      </p:sp>
    </p:spTree>
    <p:extLst>
      <p:ext uri="{BB962C8B-B14F-4D97-AF65-F5344CB8AC3E}">
        <p14:creationId xmlns:p14="http://schemas.microsoft.com/office/powerpoint/2010/main" val="38689785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130" y="243168"/>
            <a:ext cx="9404723" cy="995082"/>
          </a:xfrm>
        </p:spPr>
        <p:txBody>
          <a:bodyPr/>
          <a:lstStyle/>
          <a:p>
            <a:r>
              <a:rPr lang="en-US" dirty="0" smtClean="0"/>
              <a:t>PRODUCTION MANAGER FRAME</a:t>
            </a:r>
            <a:endParaRPr lang="en-US" dirty="0"/>
          </a:p>
        </p:txBody>
      </p:sp>
      <p:pic>
        <p:nvPicPr>
          <p:cNvPr id="4" name="Picture 3"/>
          <p:cNvPicPr>
            <a:picLocks noChangeAspect="1"/>
          </p:cNvPicPr>
          <p:nvPr/>
        </p:nvPicPr>
        <p:blipFill>
          <a:blip r:embed="rId2"/>
          <a:stretch>
            <a:fillRect/>
          </a:stretch>
        </p:blipFill>
        <p:spPr>
          <a:xfrm>
            <a:off x="495300" y="965808"/>
            <a:ext cx="11055955" cy="5663592"/>
          </a:xfrm>
          <a:prstGeom prst="rect">
            <a:avLst/>
          </a:prstGeom>
          <a:ln>
            <a:noFill/>
          </a:ln>
          <a:effectLst>
            <a:outerShdw blurRad="292100" dist="139700" dir="2700000" algn="tl" rotWithShape="0">
              <a:srgbClr val="333333">
                <a:alpha val="65000"/>
              </a:srgbClr>
            </a:outerShdw>
          </a:effectLst>
        </p:spPr>
      </p:pic>
      <p:sp>
        <p:nvSpPr>
          <p:cNvPr id="5" name="Title 1"/>
          <p:cNvSpPr txBox="1">
            <a:spLocks/>
          </p:cNvSpPr>
          <p:nvPr/>
        </p:nvSpPr>
        <p:spPr>
          <a:xfrm>
            <a:off x="645130" y="0"/>
            <a:ext cx="9404723" cy="324891"/>
          </a:xfrm>
          <a:prstGeom prst="rect">
            <a:avLst/>
          </a:prstGeom>
        </p:spPr>
        <p:txBody>
          <a:bodyPr vert="horz" lIns="91440" tIns="45720" rIns="91440" bIns="45720" rtlCol="0" anchor="t">
            <a:noAutofit/>
          </a:bodyPr>
          <a:lstStyle>
            <a:lvl1pPr algn="l" defTabSz="457189"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400" dirty="0" smtClean="0">
                <a:solidFill>
                  <a:schemeClr val="tx2">
                    <a:lumMod val="75000"/>
                  </a:schemeClr>
                </a:solidFill>
              </a:rPr>
              <a:t>Production Manager</a:t>
            </a:r>
            <a:endParaRPr lang="en-US" sz="1400" dirty="0">
              <a:solidFill>
                <a:schemeClr val="tx2">
                  <a:lumMod val="75000"/>
                </a:schemeClr>
              </a:solidFill>
            </a:endParaRPr>
          </a:p>
        </p:txBody>
      </p:sp>
    </p:spTree>
    <p:extLst>
      <p:ext uri="{BB962C8B-B14F-4D97-AF65-F5344CB8AC3E}">
        <p14:creationId xmlns:p14="http://schemas.microsoft.com/office/powerpoint/2010/main" val="37756997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6309" y="661292"/>
            <a:ext cx="4720387" cy="942920"/>
          </a:xfrm>
        </p:spPr>
        <p:txBody>
          <a:bodyPr/>
          <a:lstStyle/>
          <a:p>
            <a:r>
              <a:rPr lang="en-US" sz="6600" dirty="0"/>
              <a:t>CONTENTS </a:t>
            </a:r>
          </a:p>
        </p:txBody>
      </p:sp>
      <p:sp>
        <p:nvSpPr>
          <p:cNvPr id="3" name="Content Placeholder 2"/>
          <p:cNvSpPr>
            <a:spLocks noGrp="1"/>
          </p:cNvSpPr>
          <p:nvPr>
            <p:ph idx="1"/>
          </p:nvPr>
        </p:nvSpPr>
        <p:spPr>
          <a:xfrm>
            <a:off x="1376028" y="1972709"/>
            <a:ext cx="8946541" cy="4195481"/>
          </a:xfrm>
        </p:spPr>
        <p:txBody>
          <a:bodyPr>
            <a:noAutofit/>
          </a:bodyPr>
          <a:lstStyle/>
          <a:p>
            <a:pPr marL="0">
              <a:spcBef>
                <a:spcPts val="0"/>
              </a:spcBef>
              <a:spcAft>
                <a:spcPts val="600"/>
              </a:spcAft>
            </a:pPr>
            <a:r>
              <a:rPr lang="en-US" sz="3200" dirty="0"/>
              <a:t>Introduction</a:t>
            </a:r>
          </a:p>
          <a:p>
            <a:pPr marL="0">
              <a:spcBef>
                <a:spcPts val="0"/>
              </a:spcBef>
              <a:spcAft>
                <a:spcPts val="600"/>
              </a:spcAft>
            </a:pPr>
            <a:r>
              <a:rPr lang="en-US" sz="3200" dirty="0"/>
              <a:t>Login Page</a:t>
            </a:r>
          </a:p>
          <a:p>
            <a:pPr marL="0">
              <a:spcBef>
                <a:spcPts val="0"/>
              </a:spcBef>
              <a:spcAft>
                <a:spcPts val="600"/>
              </a:spcAft>
            </a:pPr>
            <a:r>
              <a:rPr lang="en-US" sz="3200" dirty="0"/>
              <a:t>Admin Views</a:t>
            </a:r>
          </a:p>
          <a:p>
            <a:pPr marL="0">
              <a:spcBef>
                <a:spcPts val="0"/>
              </a:spcBef>
              <a:spcAft>
                <a:spcPts val="600"/>
              </a:spcAft>
            </a:pPr>
            <a:r>
              <a:rPr lang="en-US" sz="3200" dirty="0"/>
              <a:t>User Views</a:t>
            </a:r>
          </a:p>
          <a:p>
            <a:pPr marL="0">
              <a:spcBef>
                <a:spcPts val="0"/>
              </a:spcBef>
              <a:spcAft>
                <a:spcPts val="600"/>
              </a:spcAft>
            </a:pPr>
            <a:r>
              <a:rPr lang="en-US" sz="3200" dirty="0"/>
              <a:t>Limitation</a:t>
            </a:r>
          </a:p>
          <a:p>
            <a:pPr marL="0">
              <a:spcBef>
                <a:spcPts val="0"/>
              </a:spcBef>
              <a:spcAft>
                <a:spcPts val="600"/>
              </a:spcAft>
            </a:pPr>
            <a:r>
              <a:rPr lang="en-US" sz="3200" dirty="0"/>
              <a:t>Summary</a:t>
            </a:r>
          </a:p>
          <a:p>
            <a:pPr marL="0">
              <a:spcBef>
                <a:spcPts val="0"/>
              </a:spcBef>
              <a:spcAft>
                <a:spcPts val="600"/>
              </a:spcAft>
            </a:pPr>
            <a:r>
              <a:rPr lang="en-US" sz="3200" dirty="0"/>
              <a:t>Conclusion</a:t>
            </a:r>
          </a:p>
          <a:p>
            <a:pPr marL="0">
              <a:spcBef>
                <a:spcPts val="0"/>
              </a:spcBef>
              <a:spcAft>
                <a:spcPts val="600"/>
              </a:spcAft>
            </a:pPr>
            <a:r>
              <a:rPr lang="en-US" sz="3200" dirty="0"/>
              <a:t>Queries</a:t>
            </a:r>
          </a:p>
        </p:txBody>
      </p:sp>
    </p:spTree>
    <p:extLst>
      <p:ext uri="{BB962C8B-B14F-4D97-AF65-F5344CB8AC3E}">
        <p14:creationId xmlns:p14="http://schemas.microsoft.com/office/powerpoint/2010/main" val="2859802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130" y="166968"/>
            <a:ext cx="9404723" cy="842682"/>
          </a:xfrm>
        </p:spPr>
        <p:txBody>
          <a:bodyPr/>
          <a:lstStyle/>
          <a:p>
            <a:r>
              <a:rPr lang="en-US" dirty="0" smtClean="0"/>
              <a:t>ADD A NEW PROJECT / PRODUCT</a:t>
            </a:r>
            <a:endParaRPr lang="en-US" dirty="0"/>
          </a:p>
        </p:txBody>
      </p:sp>
      <p:pic>
        <p:nvPicPr>
          <p:cNvPr id="4" name="Picture 3"/>
          <p:cNvPicPr>
            <a:picLocks noChangeAspect="1"/>
          </p:cNvPicPr>
          <p:nvPr/>
        </p:nvPicPr>
        <p:blipFill>
          <a:blip r:embed="rId2"/>
          <a:stretch>
            <a:fillRect/>
          </a:stretch>
        </p:blipFill>
        <p:spPr>
          <a:xfrm>
            <a:off x="484884" y="876300"/>
            <a:ext cx="10973690" cy="5848350"/>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5971729" y="3800475"/>
            <a:ext cx="2514600" cy="11144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22117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130" y="166968"/>
            <a:ext cx="9404723" cy="842682"/>
          </a:xfrm>
        </p:spPr>
        <p:txBody>
          <a:bodyPr/>
          <a:lstStyle/>
          <a:p>
            <a:r>
              <a:rPr lang="en-US" dirty="0" smtClean="0"/>
              <a:t>VIEW EXISTING PROJECTS</a:t>
            </a:r>
            <a:endParaRPr lang="en-US" dirty="0"/>
          </a:p>
        </p:txBody>
      </p:sp>
      <p:pic>
        <p:nvPicPr>
          <p:cNvPr id="5" name="Picture 4"/>
          <p:cNvPicPr>
            <a:picLocks noChangeAspect="1"/>
          </p:cNvPicPr>
          <p:nvPr/>
        </p:nvPicPr>
        <p:blipFill>
          <a:blip r:embed="rId2"/>
          <a:stretch>
            <a:fillRect/>
          </a:stretch>
        </p:blipFill>
        <p:spPr>
          <a:xfrm>
            <a:off x="645130" y="1009650"/>
            <a:ext cx="11029951" cy="5726045"/>
          </a:xfrm>
          <a:prstGeom prst="rect">
            <a:avLst/>
          </a:prstGeom>
          <a:ln>
            <a:noFill/>
          </a:ln>
          <a:effectLst>
            <a:outerShdw blurRad="292100" dist="139700" dir="2700000" algn="tl" rotWithShape="0">
              <a:srgbClr val="333333">
                <a:alpha val="65000"/>
              </a:srgbClr>
            </a:outerShdw>
          </a:effectLst>
        </p:spPr>
      </p:pic>
      <p:sp>
        <p:nvSpPr>
          <p:cNvPr id="4" name="Title 1"/>
          <p:cNvSpPr txBox="1">
            <a:spLocks/>
          </p:cNvSpPr>
          <p:nvPr/>
        </p:nvSpPr>
        <p:spPr>
          <a:xfrm>
            <a:off x="645130" y="-13447"/>
            <a:ext cx="9404723" cy="324891"/>
          </a:xfrm>
          <a:prstGeom prst="rect">
            <a:avLst/>
          </a:prstGeom>
        </p:spPr>
        <p:txBody>
          <a:bodyPr vert="horz" lIns="91440" tIns="45720" rIns="91440" bIns="45720" rtlCol="0" anchor="t">
            <a:noAutofit/>
          </a:bodyPr>
          <a:lstStyle>
            <a:lvl1pPr algn="l" defTabSz="457189"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400" dirty="0" smtClean="0">
                <a:solidFill>
                  <a:schemeClr val="tx2">
                    <a:lumMod val="75000"/>
                  </a:schemeClr>
                </a:solidFill>
              </a:rPr>
              <a:t>Production Manager</a:t>
            </a:r>
            <a:endParaRPr lang="en-US" sz="1400" dirty="0">
              <a:solidFill>
                <a:schemeClr val="tx2">
                  <a:lumMod val="75000"/>
                </a:schemeClr>
              </a:solidFill>
            </a:endParaRPr>
          </a:p>
        </p:txBody>
      </p:sp>
    </p:spTree>
    <p:extLst>
      <p:ext uri="{BB962C8B-B14F-4D97-AF65-F5344CB8AC3E}">
        <p14:creationId xmlns:p14="http://schemas.microsoft.com/office/powerpoint/2010/main" val="18063658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130" y="166968"/>
            <a:ext cx="9404723" cy="842682"/>
          </a:xfrm>
        </p:spPr>
        <p:txBody>
          <a:bodyPr/>
          <a:lstStyle/>
          <a:p>
            <a:r>
              <a:rPr lang="en-US" dirty="0" smtClean="0"/>
              <a:t>VIEW PROJECTS PROGRESS</a:t>
            </a:r>
            <a:endParaRPr lang="en-US" dirty="0"/>
          </a:p>
        </p:txBody>
      </p:sp>
      <p:pic>
        <p:nvPicPr>
          <p:cNvPr id="3" name="Picture 2"/>
          <p:cNvPicPr>
            <a:picLocks noChangeAspect="1"/>
          </p:cNvPicPr>
          <p:nvPr/>
        </p:nvPicPr>
        <p:blipFill>
          <a:blip r:embed="rId2"/>
          <a:stretch>
            <a:fillRect/>
          </a:stretch>
        </p:blipFill>
        <p:spPr>
          <a:xfrm>
            <a:off x="833717" y="1133660"/>
            <a:ext cx="10421472" cy="55540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769778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230" y="179255"/>
            <a:ext cx="9851420" cy="842682"/>
          </a:xfrm>
        </p:spPr>
        <p:txBody>
          <a:bodyPr/>
          <a:lstStyle/>
          <a:p>
            <a:r>
              <a:rPr lang="en-US" dirty="0" smtClean="0"/>
              <a:t>ALLOCATE RESOURCES TO PROJECTS</a:t>
            </a:r>
            <a:endParaRPr lang="en-US" dirty="0"/>
          </a:p>
        </p:txBody>
      </p:sp>
      <p:pic>
        <p:nvPicPr>
          <p:cNvPr id="3" name="Picture 2"/>
          <p:cNvPicPr>
            <a:picLocks noChangeAspect="1"/>
          </p:cNvPicPr>
          <p:nvPr/>
        </p:nvPicPr>
        <p:blipFill>
          <a:blip r:embed="rId2"/>
          <a:stretch>
            <a:fillRect/>
          </a:stretch>
        </p:blipFill>
        <p:spPr>
          <a:xfrm>
            <a:off x="302230" y="876300"/>
            <a:ext cx="11318270" cy="5871888"/>
          </a:xfrm>
          <a:prstGeom prst="rect">
            <a:avLst/>
          </a:prstGeom>
        </p:spPr>
      </p:pic>
      <p:sp>
        <p:nvSpPr>
          <p:cNvPr id="4" name="Title 1"/>
          <p:cNvSpPr txBox="1">
            <a:spLocks/>
          </p:cNvSpPr>
          <p:nvPr/>
        </p:nvSpPr>
        <p:spPr>
          <a:xfrm>
            <a:off x="645130" y="0"/>
            <a:ext cx="9404723" cy="324891"/>
          </a:xfrm>
          <a:prstGeom prst="rect">
            <a:avLst/>
          </a:prstGeom>
        </p:spPr>
        <p:txBody>
          <a:bodyPr vert="horz" lIns="91440" tIns="45720" rIns="91440" bIns="45720" rtlCol="0" anchor="t">
            <a:noAutofit/>
          </a:bodyPr>
          <a:lstStyle>
            <a:lvl1pPr algn="l" defTabSz="457189"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400" dirty="0" smtClean="0">
                <a:solidFill>
                  <a:schemeClr val="tx2">
                    <a:lumMod val="75000"/>
                  </a:schemeClr>
                </a:solidFill>
              </a:rPr>
              <a:t>Production Manager</a:t>
            </a:r>
            <a:endParaRPr lang="en-US" sz="1400" dirty="0">
              <a:solidFill>
                <a:schemeClr val="tx2">
                  <a:lumMod val="75000"/>
                </a:schemeClr>
              </a:solidFill>
            </a:endParaRPr>
          </a:p>
        </p:txBody>
      </p:sp>
    </p:spTree>
    <p:extLst>
      <p:ext uri="{BB962C8B-B14F-4D97-AF65-F5344CB8AC3E}">
        <p14:creationId xmlns:p14="http://schemas.microsoft.com/office/powerpoint/2010/main" val="35052569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130" y="166968"/>
            <a:ext cx="9404723" cy="842682"/>
          </a:xfrm>
        </p:spPr>
        <p:txBody>
          <a:bodyPr/>
          <a:lstStyle/>
          <a:p>
            <a:r>
              <a:rPr lang="en-US" dirty="0" smtClean="0"/>
              <a:t>ALLOCATING RAW MATERIALS</a:t>
            </a:r>
            <a:endParaRPr lang="en-US" dirty="0"/>
          </a:p>
        </p:txBody>
      </p:sp>
      <p:pic>
        <p:nvPicPr>
          <p:cNvPr id="4" name="Picture 3"/>
          <p:cNvPicPr>
            <a:picLocks noChangeAspect="1"/>
          </p:cNvPicPr>
          <p:nvPr/>
        </p:nvPicPr>
        <p:blipFill>
          <a:blip r:embed="rId2"/>
          <a:stretch>
            <a:fillRect/>
          </a:stretch>
        </p:blipFill>
        <p:spPr>
          <a:xfrm>
            <a:off x="645130" y="1009650"/>
            <a:ext cx="10401108" cy="5543197"/>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3"/>
          <a:stretch>
            <a:fillRect/>
          </a:stretch>
        </p:blipFill>
        <p:spPr>
          <a:xfrm>
            <a:off x="6145305" y="4497430"/>
            <a:ext cx="1759324" cy="779700"/>
          </a:xfrm>
          <a:prstGeom prst="rect">
            <a:avLst/>
          </a:prstGeom>
        </p:spPr>
      </p:pic>
      <p:sp>
        <p:nvSpPr>
          <p:cNvPr id="5" name="Title 1"/>
          <p:cNvSpPr txBox="1">
            <a:spLocks/>
          </p:cNvSpPr>
          <p:nvPr/>
        </p:nvSpPr>
        <p:spPr>
          <a:xfrm>
            <a:off x="645130" y="0"/>
            <a:ext cx="9404723" cy="324891"/>
          </a:xfrm>
          <a:prstGeom prst="rect">
            <a:avLst/>
          </a:prstGeom>
        </p:spPr>
        <p:txBody>
          <a:bodyPr vert="horz" lIns="91440" tIns="45720" rIns="91440" bIns="45720" rtlCol="0" anchor="t">
            <a:noAutofit/>
          </a:bodyPr>
          <a:lstStyle>
            <a:lvl1pPr algn="l" defTabSz="457189"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400" dirty="0" smtClean="0">
                <a:solidFill>
                  <a:schemeClr val="tx2">
                    <a:lumMod val="75000"/>
                  </a:schemeClr>
                </a:solidFill>
              </a:rPr>
              <a:t>Production Manager</a:t>
            </a:r>
            <a:endParaRPr lang="en-US" sz="1400" dirty="0">
              <a:solidFill>
                <a:schemeClr val="tx2">
                  <a:lumMod val="75000"/>
                </a:schemeClr>
              </a:solidFill>
            </a:endParaRPr>
          </a:p>
        </p:txBody>
      </p:sp>
    </p:spTree>
    <p:extLst>
      <p:ext uri="{BB962C8B-B14F-4D97-AF65-F5344CB8AC3E}">
        <p14:creationId xmlns:p14="http://schemas.microsoft.com/office/powerpoint/2010/main" val="2828327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45130" y="166968"/>
            <a:ext cx="9404723" cy="842682"/>
          </a:xfrm>
        </p:spPr>
        <p:txBody>
          <a:bodyPr/>
          <a:lstStyle/>
          <a:p>
            <a:r>
              <a:rPr lang="en-US" dirty="0" smtClean="0"/>
              <a:t>ALLOCATING MACHINES</a:t>
            </a:r>
            <a:endParaRPr lang="en-US" dirty="0"/>
          </a:p>
        </p:txBody>
      </p:sp>
      <p:pic>
        <p:nvPicPr>
          <p:cNvPr id="7" name="Picture 6"/>
          <p:cNvPicPr>
            <a:picLocks noChangeAspect="1"/>
          </p:cNvPicPr>
          <p:nvPr/>
        </p:nvPicPr>
        <p:blipFill>
          <a:blip r:embed="rId2"/>
          <a:stretch>
            <a:fillRect/>
          </a:stretch>
        </p:blipFill>
        <p:spPr>
          <a:xfrm>
            <a:off x="645130" y="1009650"/>
            <a:ext cx="10596611" cy="5686208"/>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3"/>
          <a:stretch>
            <a:fillRect/>
          </a:stretch>
        </p:blipFill>
        <p:spPr>
          <a:xfrm>
            <a:off x="6279776" y="4939502"/>
            <a:ext cx="1611406" cy="714146"/>
          </a:xfrm>
          <a:prstGeom prst="rect">
            <a:avLst/>
          </a:prstGeom>
          <a:ln>
            <a:noFill/>
          </a:ln>
          <a:effectLst>
            <a:outerShdw blurRad="292100" dist="139700" dir="2700000" algn="tl" rotWithShape="0">
              <a:srgbClr val="333333">
                <a:alpha val="65000"/>
              </a:srgbClr>
            </a:outerShdw>
          </a:effectLst>
        </p:spPr>
      </p:pic>
      <p:sp>
        <p:nvSpPr>
          <p:cNvPr id="9" name="Title 1"/>
          <p:cNvSpPr txBox="1">
            <a:spLocks/>
          </p:cNvSpPr>
          <p:nvPr/>
        </p:nvSpPr>
        <p:spPr>
          <a:xfrm>
            <a:off x="645130" y="0"/>
            <a:ext cx="9404723" cy="324891"/>
          </a:xfrm>
          <a:prstGeom prst="rect">
            <a:avLst/>
          </a:prstGeom>
        </p:spPr>
        <p:txBody>
          <a:bodyPr vert="horz" lIns="91440" tIns="45720" rIns="91440" bIns="45720" rtlCol="0" anchor="t">
            <a:noAutofit/>
          </a:bodyPr>
          <a:lstStyle>
            <a:lvl1pPr algn="l" defTabSz="457189"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400" dirty="0" smtClean="0">
                <a:solidFill>
                  <a:schemeClr val="tx2">
                    <a:lumMod val="75000"/>
                  </a:schemeClr>
                </a:solidFill>
              </a:rPr>
              <a:t>Production Manager</a:t>
            </a:r>
            <a:endParaRPr lang="en-US" sz="1400" dirty="0">
              <a:solidFill>
                <a:schemeClr val="tx2">
                  <a:lumMod val="75000"/>
                </a:schemeClr>
              </a:solidFill>
            </a:endParaRPr>
          </a:p>
        </p:txBody>
      </p:sp>
    </p:spTree>
    <p:extLst>
      <p:ext uri="{BB962C8B-B14F-4D97-AF65-F5344CB8AC3E}">
        <p14:creationId xmlns:p14="http://schemas.microsoft.com/office/powerpoint/2010/main" val="31691371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130" y="166968"/>
            <a:ext cx="9404723" cy="842682"/>
          </a:xfrm>
        </p:spPr>
        <p:txBody>
          <a:bodyPr/>
          <a:lstStyle/>
          <a:p>
            <a:r>
              <a:rPr lang="en-US" dirty="0" smtClean="0"/>
              <a:t>ASSIGN SUPERVISOR TO PROJECT</a:t>
            </a:r>
            <a:endParaRPr lang="en-US" dirty="0"/>
          </a:p>
        </p:txBody>
      </p:sp>
      <p:pic>
        <p:nvPicPr>
          <p:cNvPr id="3" name="Picture 2"/>
          <p:cNvPicPr>
            <a:picLocks noChangeAspect="1"/>
          </p:cNvPicPr>
          <p:nvPr/>
        </p:nvPicPr>
        <p:blipFill>
          <a:blip r:embed="rId2"/>
          <a:stretch>
            <a:fillRect/>
          </a:stretch>
        </p:blipFill>
        <p:spPr>
          <a:xfrm>
            <a:off x="645130" y="1009650"/>
            <a:ext cx="10887074" cy="5657850"/>
          </a:xfrm>
          <a:prstGeom prst="rect">
            <a:avLst/>
          </a:prstGeom>
          <a:ln>
            <a:noFill/>
          </a:ln>
          <a:effectLst>
            <a:outerShdw blurRad="292100" dist="139700" dir="2700000" algn="tl" rotWithShape="0">
              <a:srgbClr val="333333">
                <a:alpha val="65000"/>
              </a:srgbClr>
            </a:outerShdw>
          </a:effectLst>
        </p:spPr>
      </p:pic>
      <p:sp>
        <p:nvSpPr>
          <p:cNvPr id="5" name="Oval 4"/>
          <p:cNvSpPr/>
          <p:nvPr/>
        </p:nvSpPr>
        <p:spPr>
          <a:xfrm>
            <a:off x="9772651" y="4457699"/>
            <a:ext cx="2419349" cy="22098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First Select the order for which you want to assign a supervisor</a:t>
            </a:r>
          </a:p>
        </p:txBody>
      </p:sp>
      <p:sp>
        <p:nvSpPr>
          <p:cNvPr id="6" name="Title 1"/>
          <p:cNvSpPr txBox="1">
            <a:spLocks/>
          </p:cNvSpPr>
          <p:nvPr/>
        </p:nvSpPr>
        <p:spPr>
          <a:xfrm>
            <a:off x="645130" y="0"/>
            <a:ext cx="9404723" cy="324891"/>
          </a:xfrm>
          <a:prstGeom prst="rect">
            <a:avLst/>
          </a:prstGeom>
        </p:spPr>
        <p:txBody>
          <a:bodyPr vert="horz" lIns="91440" tIns="45720" rIns="91440" bIns="45720" rtlCol="0" anchor="t">
            <a:noAutofit/>
          </a:bodyPr>
          <a:lstStyle>
            <a:lvl1pPr algn="l" defTabSz="457189"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400" dirty="0" smtClean="0">
                <a:solidFill>
                  <a:schemeClr val="tx2">
                    <a:lumMod val="75000"/>
                  </a:schemeClr>
                </a:solidFill>
              </a:rPr>
              <a:t>Production Manager</a:t>
            </a:r>
            <a:endParaRPr lang="en-US" sz="1400" dirty="0">
              <a:solidFill>
                <a:schemeClr val="tx2">
                  <a:lumMod val="75000"/>
                </a:schemeClr>
              </a:solidFill>
            </a:endParaRPr>
          </a:p>
        </p:txBody>
      </p:sp>
    </p:spTree>
    <p:extLst>
      <p:ext uri="{BB962C8B-B14F-4D97-AF65-F5344CB8AC3E}">
        <p14:creationId xmlns:p14="http://schemas.microsoft.com/office/powerpoint/2010/main" val="29206173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942826" y="2487322"/>
            <a:ext cx="8201025" cy="4370678"/>
          </a:xfrm>
          <a:prstGeom prst="rect">
            <a:avLst/>
          </a:prstGeom>
        </p:spPr>
      </p:pic>
      <p:pic>
        <p:nvPicPr>
          <p:cNvPr id="6" name="Picture 5"/>
          <p:cNvPicPr>
            <a:picLocks noChangeAspect="1"/>
          </p:cNvPicPr>
          <p:nvPr/>
        </p:nvPicPr>
        <p:blipFill>
          <a:blip r:embed="rId3"/>
          <a:stretch>
            <a:fillRect/>
          </a:stretch>
        </p:blipFill>
        <p:spPr>
          <a:xfrm>
            <a:off x="8043338" y="5385088"/>
            <a:ext cx="1905000" cy="844261"/>
          </a:xfrm>
          <a:prstGeom prst="rect">
            <a:avLst/>
          </a:prstGeom>
        </p:spPr>
      </p:pic>
      <p:pic>
        <p:nvPicPr>
          <p:cNvPr id="5" name="Picture 4"/>
          <p:cNvPicPr>
            <a:picLocks noChangeAspect="1"/>
          </p:cNvPicPr>
          <p:nvPr/>
        </p:nvPicPr>
        <p:blipFill rotWithShape="1">
          <a:blip r:embed="rId4"/>
          <a:srcRect l="13408"/>
          <a:stretch/>
        </p:blipFill>
        <p:spPr>
          <a:xfrm>
            <a:off x="-1" y="0"/>
            <a:ext cx="7543801" cy="4642925"/>
          </a:xfrm>
          <a:prstGeom prst="rect">
            <a:avLst/>
          </a:prstGeom>
        </p:spPr>
      </p:pic>
      <p:sp>
        <p:nvSpPr>
          <p:cNvPr id="8" name="Oval 7"/>
          <p:cNvSpPr/>
          <p:nvPr/>
        </p:nvSpPr>
        <p:spPr>
          <a:xfrm>
            <a:off x="9530604" y="138761"/>
            <a:ext cx="2419349" cy="22098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Then choose from the list of existing supervisors.</a:t>
            </a:r>
          </a:p>
        </p:txBody>
      </p:sp>
    </p:spTree>
    <p:extLst>
      <p:ext uri="{BB962C8B-B14F-4D97-AF65-F5344CB8AC3E}">
        <p14:creationId xmlns:p14="http://schemas.microsoft.com/office/powerpoint/2010/main" val="33451469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512" y="210671"/>
            <a:ext cx="9404723" cy="784411"/>
          </a:xfrm>
        </p:spPr>
        <p:txBody>
          <a:bodyPr/>
          <a:lstStyle/>
          <a:p>
            <a:r>
              <a:rPr lang="en-US" dirty="0" smtClean="0"/>
              <a:t>MONITOR PRODUCT STATUS</a:t>
            </a:r>
            <a:endParaRPr lang="en-US" dirty="0"/>
          </a:p>
        </p:txBody>
      </p:sp>
      <p:sp>
        <p:nvSpPr>
          <p:cNvPr id="4" name="Title 1"/>
          <p:cNvSpPr txBox="1">
            <a:spLocks/>
          </p:cNvSpPr>
          <p:nvPr/>
        </p:nvSpPr>
        <p:spPr>
          <a:xfrm>
            <a:off x="645130" y="0"/>
            <a:ext cx="9404723" cy="324891"/>
          </a:xfrm>
          <a:prstGeom prst="rect">
            <a:avLst/>
          </a:prstGeom>
        </p:spPr>
        <p:txBody>
          <a:bodyPr vert="horz" lIns="91440" tIns="45720" rIns="91440" bIns="45720" rtlCol="0" anchor="t">
            <a:noAutofit/>
          </a:bodyPr>
          <a:lstStyle>
            <a:lvl1pPr algn="l" defTabSz="457189"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400" dirty="0" smtClean="0">
                <a:solidFill>
                  <a:schemeClr val="tx2">
                    <a:lumMod val="75000"/>
                  </a:schemeClr>
                </a:solidFill>
              </a:rPr>
              <a:t>Production Manager</a:t>
            </a:r>
            <a:endParaRPr lang="en-US" sz="1400" dirty="0">
              <a:solidFill>
                <a:schemeClr val="tx2">
                  <a:lumMod val="75000"/>
                </a:schemeClr>
              </a:solidFill>
            </a:endParaRPr>
          </a:p>
        </p:txBody>
      </p:sp>
      <p:pic>
        <p:nvPicPr>
          <p:cNvPr id="5" name="Picture 4"/>
          <p:cNvPicPr>
            <a:picLocks noChangeAspect="1"/>
          </p:cNvPicPr>
          <p:nvPr/>
        </p:nvPicPr>
        <p:blipFill>
          <a:blip r:embed="rId2"/>
          <a:stretch>
            <a:fillRect/>
          </a:stretch>
        </p:blipFill>
        <p:spPr>
          <a:xfrm>
            <a:off x="417511" y="995081"/>
            <a:ext cx="11227641" cy="5747197"/>
          </a:xfrm>
          <a:prstGeom prst="rect">
            <a:avLst/>
          </a:prstGeom>
          <a:ln>
            <a:noFill/>
          </a:ln>
          <a:effectLst>
            <a:outerShdw blurRad="292100" dist="139700" dir="2700000" algn="tl" rotWithShape="0">
              <a:srgbClr val="333333">
                <a:alpha val="65000"/>
              </a:srgbClr>
            </a:outerShdw>
          </a:effectLst>
        </p:spPr>
      </p:pic>
      <p:sp>
        <p:nvSpPr>
          <p:cNvPr id="6" name="Oval 5"/>
          <p:cNvSpPr/>
          <p:nvPr/>
        </p:nvSpPr>
        <p:spPr>
          <a:xfrm>
            <a:off x="9662620" y="162445"/>
            <a:ext cx="2142147" cy="15845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Click the month to get day-wise view</a:t>
            </a:r>
          </a:p>
        </p:txBody>
      </p:sp>
    </p:spTree>
    <p:extLst>
      <p:ext uri="{BB962C8B-B14F-4D97-AF65-F5344CB8AC3E}">
        <p14:creationId xmlns:p14="http://schemas.microsoft.com/office/powerpoint/2010/main" val="5330430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0960" y="341677"/>
            <a:ext cx="9404723" cy="811306"/>
          </a:xfrm>
        </p:spPr>
        <p:txBody>
          <a:bodyPr/>
          <a:lstStyle/>
          <a:p>
            <a:r>
              <a:rPr lang="en-US" dirty="0" smtClean="0"/>
              <a:t>DAY-WISE PRODUCT STATUS</a:t>
            </a:r>
            <a:endParaRPr lang="en-US" dirty="0"/>
          </a:p>
        </p:txBody>
      </p:sp>
      <p:pic>
        <p:nvPicPr>
          <p:cNvPr id="4" name="Picture 3"/>
          <p:cNvPicPr>
            <a:picLocks noChangeAspect="1"/>
          </p:cNvPicPr>
          <p:nvPr/>
        </p:nvPicPr>
        <p:blipFill>
          <a:blip r:embed="rId2"/>
          <a:stretch>
            <a:fillRect/>
          </a:stretch>
        </p:blipFill>
        <p:spPr>
          <a:xfrm>
            <a:off x="1468531" y="1152983"/>
            <a:ext cx="9658350" cy="5600700"/>
          </a:xfrm>
          <a:prstGeom prst="rect">
            <a:avLst/>
          </a:prstGeom>
        </p:spPr>
      </p:pic>
      <p:sp>
        <p:nvSpPr>
          <p:cNvPr id="5" name="Title 1"/>
          <p:cNvSpPr txBox="1">
            <a:spLocks/>
          </p:cNvSpPr>
          <p:nvPr/>
        </p:nvSpPr>
        <p:spPr>
          <a:xfrm>
            <a:off x="645130" y="0"/>
            <a:ext cx="9404723" cy="324891"/>
          </a:xfrm>
          <a:prstGeom prst="rect">
            <a:avLst/>
          </a:prstGeom>
        </p:spPr>
        <p:txBody>
          <a:bodyPr vert="horz" lIns="91440" tIns="45720" rIns="91440" bIns="45720" rtlCol="0" anchor="t">
            <a:noAutofit/>
          </a:bodyPr>
          <a:lstStyle>
            <a:lvl1pPr algn="l" defTabSz="457189"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400" dirty="0" smtClean="0">
                <a:solidFill>
                  <a:schemeClr val="tx2">
                    <a:lumMod val="75000"/>
                  </a:schemeClr>
                </a:solidFill>
              </a:rPr>
              <a:t>Production Manager</a:t>
            </a:r>
            <a:endParaRPr lang="en-US" sz="1400" dirty="0">
              <a:solidFill>
                <a:schemeClr val="tx2">
                  <a:lumMod val="75000"/>
                </a:schemeClr>
              </a:solidFill>
            </a:endParaRPr>
          </a:p>
        </p:txBody>
      </p:sp>
    </p:spTree>
    <p:extLst>
      <p:ext uri="{BB962C8B-B14F-4D97-AF65-F5344CB8AC3E}">
        <p14:creationId xmlns:p14="http://schemas.microsoft.com/office/powerpoint/2010/main" val="24773972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a:t>INTRODUCTION</a:t>
            </a:r>
          </a:p>
        </p:txBody>
      </p:sp>
      <p:sp>
        <p:nvSpPr>
          <p:cNvPr id="3" name="Content Placeholder 2"/>
          <p:cNvSpPr>
            <a:spLocks noGrp="1"/>
          </p:cNvSpPr>
          <p:nvPr>
            <p:ph idx="1"/>
          </p:nvPr>
        </p:nvSpPr>
        <p:spPr>
          <a:xfrm>
            <a:off x="1104293" y="2052920"/>
            <a:ext cx="10269560" cy="4195481"/>
          </a:xfrm>
        </p:spPr>
        <p:txBody>
          <a:bodyPr>
            <a:noAutofit/>
          </a:bodyPr>
          <a:lstStyle/>
          <a:p>
            <a:pPr>
              <a:spcAft>
                <a:spcPts val="1200"/>
              </a:spcAft>
            </a:pPr>
            <a:r>
              <a:rPr lang="en-GB" sz="2400" dirty="0"/>
              <a:t>For efficient, effective and economical operation in a manufacturing unit of an organization, it is essential to integrate the production planning and control system. </a:t>
            </a:r>
          </a:p>
          <a:p>
            <a:pPr>
              <a:spcAft>
                <a:spcPts val="1200"/>
              </a:spcAft>
            </a:pPr>
            <a:r>
              <a:rPr lang="en-GB" sz="2400" dirty="0"/>
              <a:t>Production planning and control address a fundamental problem of low productivity, inventory management and resource utilization.</a:t>
            </a:r>
            <a:endParaRPr lang="en-US" sz="2400" dirty="0"/>
          </a:p>
          <a:p>
            <a:pPr>
              <a:spcAft>
                <a:spcPts val="1200"/>
              </a:spcAft>
            </a:pPr>
            <a:r>
              <a:rPr lang="en-GB" sz="2400" dirty="0"/>
              <a:t>Production control ensures that production team can achieve required production target, optimum utilization of resources, quality management and cost savings.</a:t>
            </a:r>
            <a:endParaRPr lang="en-US" sz="2400" dirty="0"/>
          </a:p>
        </p:txBody>
      </p:sp>
    </p:spTree>
    <p:extLst>
      <p:ext uri="{BB962C8B-B14F-4D97-AF65-F5344CB8AC3E}">
        <p14:creationId xmlns:p14="http://schemas.microsoft.com/office/powerpoint/2010/main" val="196059599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512" y="224789"/>
            <a:ext cx="10219112" cy="1400530"/>
          </a:xfrm>
        </p:spPr>
        <p:txBody>
          <a:bodyPr/>
          <a:lstStyle/>
          <a:p>
            <a:r>
              <a:rPr lang="en-US" sz="4000" dirty="0" smtClean="0"/>
              <a:t>HANDLE REQUESTS FROM SUPERVISORS</a:t>
            </a:r>
            <a:endParaRPr lang="en-US" sz="4000" dirty="0"/>
          </a:p>
        </p:txBody>
      </p:sp>
      <p:sp>
        <p:nvSpPr>
          <p:cNvPr id="4" name="Title 1"/>
          <p:cNvSpPr txBox="1">
            <a:spLocks/>
          </p:cNvSpPr>
          <p:nvPr/>
        </p:nvSpPr>
        <p:spPr>
          <a:xfrm>
            <a:off x="645130" y="0"/>
            <a:ext cx="9404723" cy="324891"/>
          </a:xfrm>
          <a:prstGeom prst="rect">
            <a:avLst/>
          </a:prstGeom>
        </p:spPr>
        <p:txBody>
          <a:bodyPr vert="horz" lIns="91440" tIns="45720" rIns="91440" bIns="45720" rtlCol="0" anchor="t">
            <a:noAutofit/>
          </a:bodyPr>
          <a:lstStyle>
            <a:lvl1pPr algn="l" defTabSz="457189"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400" dirty="0" smtClean="0">
                <a:solidFill>
                  <a:schemeClr val="tx2">
                    <a:lumMod val="75000"/>
                  </a:schemeClr>
                </a:solidFill>
              </a:rPr>
              <a:t>Production Manager</a:t>
            </a:r>
            <a:endParaRPr lang="en-US" sz="1400" dirty="0">
              <a:solidFill>
                <a:schemeClr val="tx2">
                  <a:lumMod val="75000"/>
                </a:schemeClr>
              </a:solidFill>
            </a:endParaRPr>
          </a:p>
        </p:txBody>
      </p:sp>
      <p:pic>
        <p:nvPicPr>
          <p:cNvPr id="5" name="Picture 4"/>
          <p:cNvPicPr>
            <a:picLocks noChangeAspect="1"/>
          </p:cNvPicPr>
          <p:nvPr/>
        </p:nvPicPr>
        <p:blipFill>
          <a:blip r:embed="rId2"/>
          <a:stretch>
            <a:fillRect/>
          </a:stretch>
        </p:blipFill>
        <p:spPr>
          <a:xfrm>
            <a:off x="524106" y="925054"/>
            <a:ext cx="10865552" cy="5790719"/>
          </a:xfrm>
          <a:prstGeom prst="rect">
            <a:avLst/>
          </a:prstGeom>
        </p:spPr>
      </p:pic>
      <p:sp>
        <p:nvSpPr>
          <p:cNvPr id="6" name="Oval 5"/>
          <p:cNvSpPr/>
          <p:nvPr/>
        </p:nvSpPr>
        <p:spPr>
          <a:xfrm>
            <a:off x="10332241" y="5257799"/>
            <a:ext cx="1702876" cy="14579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Accept or Reject the requests.</a:t>
            </a:r>
            <a:endParaRPr lang="en-US" dirty="0"/>
          </a:p>
        </p:txBody>
      </p:sp>
    </p:spTree>
    <p:extLst>
      <p:ext uri="{BB962C8B-B14F-4D97-AF65-F5344CB8AC3E}">
        <p14:creationId xmlns:p14="http://schemas.microsoft.com/office/powerpoint/2010/main" val="32357576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45130" y="902482"/>
            <a:ext cx="11107599" cy="5690213"/>
          </a:xfrm>
          <a:prstGeom prst="rect">
            <a:avLst/>
          </a:prstGeom>
          <a:ln>
            <a:noFill/>
          </a:ln>
          <a:effectLst>
            <a:outerShdw blurRad="292100" dist="139700" dir="2700000" algn="tl" rotWithShape="0">
              <a:srgbClr val="333333">
                <a:alpha val="65000"/>
              </a:srgbClr>
            </a:outerShdw>
          </a:effectLst>
        </p:spPr>
      </p:pic>
      <p:sp>
        <p:nvSpPr>
          <p:cNvPr id="5" name="Title 1"/>
          <p:cNvSpPr>
            <a:spLocks noGrp="1"/>
          </p:cNvSpPr>
          <p:nvPr>
            <p:ph type="title"/>
          </p:nvPr>
        </p:nvSpPr>
        <p:spPr>
          <a:xfrm>
            <a:off x="645130" y="166968"/>
            <a:ext cx="9404723" cy="842682"/>
          </a:xfrm>
        </p:spPr>
        <p:txBody>
          <a:bodyPr/>
          <a:lstStyle/>
          <a:p>
            <a:r>
              <a:rPr lang="en-US" dirty="0" smtClean="0"/>
              <a:t>REPORT GENERATION</a:t>
            </a:r>
            <a:endParaRPr lang="en-US" dirty="0"/>
          </a:p>
        </p:txBody>
      </p:sp>
      <p:sp>
        <p:nvSpPr>
          <p:cNvPr id="6" name="Title 1"/>
          <p:cNvSpPr txBox="1">
            <a:spLocks/>
          </p:cNvSpPr>
          <p:nvPr/>
        </p:nvSpPr>
        <p:spPr>
          <a:xfrm>
            <a:off x="645130" y="0"/>
            <a:ext cx="9404723" cy="324891"/>
          </a:xfrm>
          <a:prstGeom prst="rect">
            <a:avLst/>
          </a:prstGeom>
        </p:spPr>
        <p:txBody>
          <a:bodyPr vert="horz" lIns="91440" tIns="45720" rIns="91440" bIns="45720" rtlCol="0" anchor="t">
            <a:noAutofit/>
          </a:bodyPr>
          <a:lstStyle>
            <a:lvl1pPr algn="l" defTabSz="457189"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400" dirty="0" smtClean="0">
                <a:solidFill>
                  <a:schemeClr val="tx2">
                    <a:lumMod val="75000"/>
                  </a:schemeClr>
                </a:solidFill>
              </a:rPr>
              <a:t>Production Manager</a:t>
            </a:r>
            <a:endParaRPr lang="en-US" sz="1400" dirty="0">
              <a:solidFill>
                <a:schemeClr val="tx2">
                  <a:lumMod val="75000"/>
                </a:schemeClr>
              </a:solidFill>
            </a:endParaRPr>
          </a:p>
        </p:txBody>
      </p:sp>
    </p:spTree>
    <p:extLst>
      <p:ext uri="{BB962C8B-B14F-4D97-AF65-F5344CB8AC3E}">
        <p14:creationId xmlns:p14="http://schemas.microsoft.com/office/powerpoint/2010/main" val="28030743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452718"/>
            <a:ext cx="9404723" cy="918882"/>
          </a:xfrm>
        </p:spPr>
        <p:txBody>
          <a:bodyPr/>
          <a:lstStyle/>
          <a:p>
            <a:r>
              <a:rPr lang="en-US" dirty="0" smtClean="0"/>
              <a:t>SUPERVISOR VIEW</a:t>
            </a:r>
            <a:endParaRPr lang="en-US" dirty="0"/>
          </a:p>
        </p:txBody>
      </p:sp>
      <p:sp>
        <p:nvSpPr>
          <p:cNvPr id="3" name="Content Placeholder 2"/>
          <p:cNvSpPr>
            <a:spLocks noGrp="1"/>
          </p:cNvSpPr>
          <p:nvPr>
            <p:ph idx="1"/>
          </p:nvPr>
        </p:nvSpPr>
        <p:spPr>
          <a:xfrm>
            <a:off x="646111" y="1562100"/>
            <a:ext cx="11146959" cy="4686301"/>
          </a:xfrm>
        </p:spPr>
        <p:txBody>
          <a:bodyPr>
            <a:normAutofit/>
          </a:bodyPr>
          <a:lstStyle/>
          <a:p>
            <a:pPr marL="0" indent="0">
              <a:buNone/>
            </a:pPr>
            <a:r>
              <a:rPr lang="en-US" sz="2400" dirty="0"/>
              <a:t>When </a:t>
            </a:r>
            <a:r>
              <a:rPr lang="en-US" sz="2400" dirty="0" smtClean="0"/>
              <a:t>the Supervisor logs-in</a:t>
            </a:r>
            <a:r>
              <a:rPr lang="en-US" sz="2400" dirty="0"/>
              <a:t>, </a:t>
            </a:r>
            <a:r>
              <a:rPr lang="en-US" sz="2400" dirty="0" smtClean="0"/>
              <a:t>he/she will </a:t>
            </a:r>
            <a:r>
              <a:rPr lang="en-US" sz="2400" dirty="0"/>
              <a:t>redirect to the </a:t>
            </a:r>
            <a:r>
              <a:rPr lang="en-US" sz="2400" dirty="0" smtClean="0"/>
              <a:t>Supervisor home </a:t>
            </a:r>
            <a:r>
              <a:rPr lang="en-US" sz="2400" dirty="0"/>
              <a:t>page where </a:t>
            </a:r>
            <a:r>
              <a:rPr lang="en-US" sz="2400" dirty="0" smtClean="0"/>
              <a:t>supervisor will </a:t>
            </a:r>
            <a:r>
              <a:rPr lang="en-US" sz="2400" dirty="0"/>
              <a:t>have different functionalities such as follows:-</a:t>
            </a:r>
          </a:p>
          <a:p>
            <a:pPr>
              <a:lnSpc>
                <a:spcPct val="150000"/>
              </a:lnSpc>
            </a:pPr>
            <a:endParaRPr lang="en-US" sz="2800" dirty="0" smtClean="0"/>
          </a:p>
          <a:p>
            <a:pPr>
              <a:lnSpc>
                <a:spcPct val="150000"/>
              </a:lnSpc>
            </a:pPr>
            <a:r>
              <a:rPr lang="en-US" sz="2800" dirty="0"/>
              <a:t>Planning and Scheduling of </a:t>
            </a:r>
            <a:r>
              <a:rPr lang="en-US" sz="2800" dirty="0" smtClean="0"/>
              <a:t>orders.</a:t>
            </a:r>
            <a:endParaRPr lang="en-US" sz="2800" dirty="0"/>
          </a:p>
          <a:p>
            <a:pPr>
              <a:lnSpc>
                <a:spcPct val="150000"/>
              </a:lnSpc>
            </a:pPr>
            <a:r>
              <a:rPr lang="en-US" sz="2800" dirty="0" smtClean="0"/>
              <a:t>Monitor order status under him (Monthly and Weekly).</a:t>
            </a:r>
          </a:p>
          <a:p>
            <a:pPr>
              <a:lnSpc>
                <a:spcPct val="150000"/>
              </a:lnSpc>
            </a:pPr>
            <a:r>
              <a:rPr lang="en-US" sz="2800" dirty="0"/>
              <a:t>Make requests </a:t>
            </a:r>
            <a:r>
              <a:rPr lang="en-US" sz="2800" dirty="0" smtClean="0"/>
              <a:t>regarding an </a:t>
            </a:r>
            <a:r>
              <a:rPr lang="en-US" sz="2800" dirty="0"/>
              <a:t>order to the respective Production Manager.</a:t>
            </a:r>
          </a:p>
          <a:p>
            <a:pPr marL="0" indent="0">
              <a:lnSpc>
                <a:spcPct val="150000"/>
              </a:lnSpc>
              <a:buNone/>
            </a:pPr>
            <a:endParaRPr lang="en-US" sz="2800" dirty="0"/>
          </a:p>
        </p:txBody>
      </p:sp>
    </p:spTree>
    <p:extLst>
      <p:ext uri="{BB962C8B-B14F-4D97-AF65-F5344CB8AC3E}">
        <p14:creationId xmlns:p14="http://schemas.microsoft.com/office/powerpoint/2010/main" val="23161734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382" y="132228"/>
            <a:ext cx="9851420" cy="842682"/>
          </a:xfrm>
        </p:spPr>
        <p:txBody>
          <a:bodyPr/>
          <a:lstStyle/>
          <a:p>
            <a:r>
              <a:rPr lang="en-US" dirty="0" smtClean="0"/>
              <a:t>PLANNING AND SCHEDULING </a:t>
            </a:r>
            <a:endParaRPr lang="en-US" dirty="0"/>
          </a:p>
        </p:txBody>
      </p:sp>
      <p:pic>
        <p:nvPicPr>
          <p:cNvPr id="4" name="Picture 3"/>
          <p:cNvPicPr>
            <a:picLocks noChangeAspect="1"/>
          </p:cNvPicPr>
          <p:nvPr/>
        </p:nvPicPr>
        <p:blipFill>
          <a:blip r:embed="rId2"/>
          <a:stretch>
            <a:fillRect/>
          </a:stretch>
        </p:blipFill>
        <p:spPr>
          <a:xfrm>
            <a:off x="517382" y="782170"/>
            <a:ext cx="11369818" cy="5966298"/>
          </a:xfrm>
          <a:prstGeom prst="rect">
            <a:avLst/>
          </a:prstGeom>
          <a:ln>
            <a:noFill/>
          </a:ln>
          <a:effectLst>
            <a:outerShdw blurRad="292100" dist="139700" dir="2700000" algn="tl" rotWithShape="0">
              <a:srgbClr val="333333">
                <a:alpha val="65000"/>
              </a:srgbClr>
            </a:outerShdw>
          </a:effectLst>
        </p:spPr>
      </p:pic>
      <p:sp>
        <p:nvSpPr>
          <p:cNvPr id="7" name="Oval Callout 6"/>
          <p:cNvSpPr/>
          <p:nvPr/>
        </p:nvSpPr>
        <p:spPr>
          <a:xfrm>
            <a:off x="3200400" y="2945048"/>
            <a:ext cx="1532964" cy="699247"/>
          </a:xfrm>
          <a:prstGeom prst="wedgeEllipseCallout">
            <a:avLst>
              <a:gd name="adj1" fmla="val 14255"/>
              <a:gd name="adj2" fmla="val -951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Select order</a:t>
            </a:r>
            <a:endParaRPr lang="en-US" dirty="0"/>
          </a:p>
        </p:txBody>
      </p:sp>
      <p:sp>
        <p:nvSpPr>
          <p:cNvPr id="8" name="Oval Callout 7"/>
          <p:cNvSpPr/>
          <p:nvPr/>
        </p:nvSpPr>
        <p:spPr>
          <a:xfrm>
            <a:off x="4948515" y="2662801"/>
            <a:ext cx="1775013" cy="699247"/>
          </a:xfrm>
          <a:prstGeom prst="wedgeEllipseCallout">
            <a:avLst>
              <a:gd name="adj1" fmla="val 56679"/>
              <a:gd name="adj2" fmla="val -817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Select start date</a:t>
            </a:r>
            <a:endParaRPr lang="en-US" dirty="0"/>
          </a:p>
        </p:txBody>
      </p:sp>
      <p:sp>
        <p:nvSpPr>
          <p:cNvPr id="9" name="Oval Callout 8"/>
          <p:cNvSpPr/>
          <p:nvPr/>
        </p:nvSpPr>
        <p:spPr>
          <a:xfrm>
            <a:off x="8014447" y="2662801"/>
            <a:ext cx="1936375" cy="699247"/>
          </a:xfrm>
          <a:prstGeom prst="wedgeEllipseCallout">
            <a:avLst>
              <a:gd name="adj1" fmla="val -19115"/>
              <a:gd name="adj2" fmla="val -778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Select end date</a:t>
            </a:r>
            <a:endParaRPr lang="en-US" dirty="0"/>
          </a:p>
        </p:txBody>
      </p:sp>
      <p:sp>
        <p:nvSpPr>
          <p:cNvPr id="10" name="Oval Callout 9"/>
          <p:cNvSpPr/>
          <p:nvPr/>
        </p:nvSpPr>
        <p:spPr>
          <a:xfrm>
            <a:off x="9722224" y="3644295"/>
            <a:ext cx="1761562" cy="699247"/>
          </a:xfrm>
          <a:prstGeom prst="wedgeEllipseCallout">
            <a:avLst>
              <a:gd name="adj1" fmla="val 14449"/>
              <a:gd name="adj2" fmla="val -2201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Select machine</a:t>
            </a:r>
            <a:endParaRPr lang="en-US" dirty="0"/>
          </a:p>
        </p:txBody>
      </p:sp>
      <p:sp>
        <p:nvSpPr>
          <p:cNvPr id="11" name="Title 1"/>
          <p:cNvSpPr txBox="1">
            <a:spLocks/>
          </p:cNvSpPr>
          <p:nvPr/>
        </p:nvSpPr>
        <p:spPr>
          <a:xfrm>
            <a:off x="517382" y="-30218"/>
            <a:ext cx="9404723" cy="324891"/>
          </a:xfrm>
          <a:prstGeom prst="rect">
            <a:avLst/>
          </a:prstGeom>
        </p:spPr>
        <p:txBody>
          <a:bodyPr vert="horz" lIns="91440" tIns="45720" rIns="91440" bIns="45720" rtlCol="0" anchor="t">
            <a:noAutofit/>
          </a:bodyPr>
          <a:lstStyle>
            <a:lvl1pPr algn="l" defTabSz="457189"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400" dirty="0" smtClean="0">
                <a:solidFill>
                  <a:schemeClr val="tx2">
                    <a:lumMod val="75000"/>
                  </a:schemeClr>
                </a:solidFill>
              </a:rPr>
              <a:t>Supervisor</a:t>
            </a:r>
            <a:endParaRPr lang="en-US" sz="1400" dirty="0">
              <a:solidFill>
                <a:schemeClr val="tx2">
                  <a:lumMod val="75000"/>
                </a:schemeClr>
              </a:solidFill>
            </a:endParaRPr>
          </a:p>
        </p:txBody>
      </p:sp>
    </p:spTree>
    <p:extLst>
      <p:ext uri="{BB962C8B-B14F-4D97-AF65-F5344CB8AC3E}">
        <p14:creationId xmlns:p14="http://schemas.microsoft.com/office/powerpoint/2010/main" val="28815530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8943" y="273994"/>
            <a:ext cx="11794750" cy="6285929"/>
          </a:xfrm>
          <a:prstGeom prst="rect">
            <a:avLst/>
          </a:prstGeom>
        </p:spPr>
      </p:pic>
      <p:sp>
        <p:nvSpPr>
          <p:cNvPr id="5" name="Oval Callout 4"/>
          <p:cNvSpPr/>
          <p:nvPr/>
        </p:nvSpPr>
        <p:spPr>
          <a:xfrm>
            <a:off x="9816352" y="4195483"/>
            <a:ext cx="2151529" cy="1546411"/>
          </a:xfrm>
          <a:prstGeom prst="wedgeEllipseCallout">
            <a:avLst>
              <a:gd name="adj1" fmla="val -74212"/>
              <a:gd name="adj2" fmla="val -609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New Task scheduled</a:t>
            </a:r>
            <a:endParaRPr lang="en-US" dirty="0"/>
          </a:p>
        </p:txBody>
      </p:sp>
    </p:spTree>
    <p:extLst>
      <p:ext uri="{BB962C8B-B14F-4D97-AF65-F5344CB8AC3E}">
        <p14:creationId xmlns:p14="http://schemas.microsoft.com/office/powerpoint/2010/main" val="22066811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618" y="256588"/>
            <a:ext cx="9404723" cy="824753"/>
          </a:xfrm>
        </p:spPr>
        <p:txBody>
          <a:bodyPr/>
          <a:lstStyle/>
          <a:p>
            <a:r>
              <a:rPr lang="en-US" dirty="0" smtClean="0"/>
              <a:t>STRICT VALIDATIONS : </a:t>
            </a:r>
            <a:endParaRPr lang="en-US" dirty="0"/>
          </a:p>
        </p:txBody>
      </p:sp>
      <p:pic>
        <p:nvPicPr>
          <p:cNvPr id="4" name="Picture 3"/>
          <p:cNvPicPr>
            <a:picLocks noChangeAspect="1"/>
          </p:cNvPicPr>
          <p:nvPr/>
        </p:nvPicPr>
        <p:blipFill>
          <a:blip r:embed="rId2"/>
          <a:stretch>
            <a:fillRect/>
          </a:stretch>
        </p:blipFill>
        <p:spPr>
          <a:xfrm>
            <a:off x="3232375" y="3103483"/>
            <a:ext cx="5939037" cy="1561499"/>
          </a:xfrm>
          <a:prstGeom prst="rect">
            <a:avLst/>
          </a:prstGeom>
        </p:spPr>
      </p:pic>
      <p:pic>
        <p:nvPicPr>
          <p:cNvPr id="5" name="Picture 4"/>
          <p:cNvPicPr>
            <a:picLocks noChangeAspect="1"/>
          </p:cNvPicPr>
          <p:nvPr/>
        </p:nvPicPr>
        <p:blipFill>
          <a:blip r:embed="rId3"/>
          <a:stretch>
            <a:fillRect/>
          </a:stretch>
        </p:blipFill>
        <p:spPr>
          <a:xfrm>
            <a:off x="4093507" y="1349174"/>
            <a:ext cx="4216775" cy="1561274"/>
          </a:xfrm>
          <a:prstGeom prst="rect">
            <a:avLst/>
          </a:prstGeom>
        </p:spPr>
      </p:pic>
      <p:pic>
        <p:nvPicPr>
          <p:cNvPr id="6" name="Picture 5"/>
          <p:cNvPicPr>
            <a:picLocks noChangeAspect="1"/>
          </p:cNvPicPr>
          <p:nvPr/>
        </p:nvPicPr>
        <p:blipFill>
          <a:blip r:embed="rId4"/>
          <a:stretch>
            <a:fillRect/>
          </a:stretch>
        </p:blipFill>
        <p:spPr>
          <a:xfrm>
            <a:off x="2719296" y="4932815"/>
            <a:ext cx="6965193" cy="1558179"/>
          </a:xfrm>
          <a:prstGeom prst="rect">
            <a:avLst/>
          </a:prstGeom>
        </p:spPr>
      </p:pic>
      <p:sp>
        <p:nvSpPr>
          <p:cNvPr id="7" name="Title 1"/>
          <p:cNvSpPr txBox="1">
            <a:spLocks/>
          </p:cNvSpPr>
          <p:nvPr/>
        </p:nvSpPr>
        <p:spPr>
          <a:xfrm>
            <a:off x="517382" y="-30218"/>
            <a:ext cx="9404723" cy="324891"/>
          </a:xfrm>
          <a:prstGeom prst="rect">
            <a:avLst/>
          </a:prstGeom>
        </p:spPr>
        <p:txBody>
          <a:bodyPr vert="horz" lIns="91440" tIns="45720" rIns="91440" bIns="45720" rtlCol="0" anchor="t">
            <a:noAutofit/>
          </a:bodyPr>
          <a:lstStyle>
            <a:lvl1pPr algn="l" defTabSz="457189"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400" dirty="0" smtClean="0">
                <a:solidFill>
                  <a:schemeClr val="tx2">
                    <a:lumMod val="75000"/>
                  </a:schemeClr>
                </a:solidFill>
              </a:rPr>
              <a:t>Supervisor</a:t>
            </a:r>
            <a:endParaRPr lang="en-US" sz="1400" dirty="0">
              <a:solidFill>
                <a:schemeClr val="tx2">
                  <a:lumMod val="75000"/>
                </a:schemeClr>
              </a:solidFill>
            </a:endParaRPr>
          </a:p>
        </p:txBody>
      </p:sp>
    </p:spTree>
    <p:extLst>
      <p:ext uri="{BB962C8B-B14F-4D97-AF65-F5344CB8AC3E}">
        <p14:creationId xmlns:p14="http://schemas.microsoft.com/office/powerpoint/2010/main" val="33640637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512" y="210671"/>
            <a:ext cx="9404723" cy="784411"/>
          </a:xfrm>
        </p:spPr>
        <p:txBody>
          <a:bodyPr/>
          <a:lstStyle/>
          <a:p>
            <a:r>
              <a:rPr lang="en-US" dirty="0" smtClean="0"/>
              <a:t>MONITOR PRODUCT STATUS</a:t>
            </a:r>
            <a:endParaRPr lang="en-US" dirty="0"/>
          </a:p>
        </p:txBody>
      </p:sp>
      <p:sp>
        <p:nvSpPr>
          <p:cNvPr id="7" name="Title 1"/>
          <p:cNvSpPr txBox="1">
            <a:spLocks/>
          </p:cNvSpPr>
          <p:nvPr/>
        </p:nvSpPr>
        <p:spPr>
          <a:xfrm>
            <a:off x="517382" y="-30218"/>
            <a:ext cx="9404723" cy="324891"/>
          </a:xfrm>
          <a:prstGeom prst="rect">
            <a:avLst/>
          </a:prstGeom>
        </p:spPr>
        <p:txBody>
          <a:bodyPr vert="horz" lIns="91440" tIns="45720" rIns="91440" bIns="45720" rtlCol="0" anchor="t">
            <a:noAutofit/>
          </a:bodyPr>
          <a:lstStyle>
            <a:lvl1pPr algn="l" defTabSz="457189"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400" dirty="0" smtClean="0">
                <a:solidFill>
                  <a:schemeClr val="tx2">
                    <a:lumMod val="75000"/>
                  </a:schemeClr>
                </a:solidFill>
              </a:rPr>
              <a:t>Supervisor</a:t>
            </a:r>
            <a:endParaRPr lang="en-US" sz="1400" dirty="0">
              <a:solidFill>
                <a:schemeClr val="tx2">
                  <a:lumMod val="75000"/>
                </a:schemeClr>
              </a:solidFill>
            </a:endParaRPr>
          </a:p>
        </p:txBody>
      </p:sp>
      <p:pic>
        <p:nvPicPr>
          <p:cNvPr id="3" name="Picture 2"/>
          <p:cNvPicPr>
            <a:picLocks noChangeAspect="1"/>
          </p:cNvPicPr>
          <p:nvPr/>
        </p:nvPicPr>
        <p:blipFill>
          <a:blip r:embed="rId2"/>
          <a:stretch>
            <a:fillRect/>
          </a:stretch>
        </p:blipFill>
        <p:spPr>
          <a:xfrm>
            <a:off x="510423" y="1043308"/>
            <a:ext cx="10690977" cy="5697681"/>
          </a:xfrm>
          <a:prstGeom prst="rect">
            <a:avLst/>
          </a:prstGeom>
          <a:ln>
            <a:noFill/>
          </a:ln>
          <a:effectLst>
            <a:outerShdw blurRad="292100" dist="139700" dir="2700000" algn="tl" rotWithShape="0">
              <a:srgbClr val="333333">
                <a:alpha val="65000"/>
              </a:srgbClr>
            </a:outerShdw>
          </a:effectLst>
        </p:spPr>
      </p:pic>
      <p:sp>
        <p:nvSpPr>
          <p:cNvPr id="6" name="Oval 5"/>
          <p:cNvSpPr/>
          <p:nvPr/>
        </p:nvSpPr>
        <p:spPr>
          <a:xfrm>
            <a:off x="9662620" y="202826"/>
            <a:ext cx="2142147" cy="15845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Click the month to get day-wise view</a:t>
            </a:r>
          </a:p>
        </p:txBody>
      </p:sp>
      <p:sp>
        <p:nvSpPr>
          <p:cNvPr id="8" name="Oval 7"/>
          <p:cNvSpPr/>
          <p:nvPr/>
        </p:nvSpPr>
        <p:spPr>
          <a:xfrm>
            <a:off x="9764944" y="1806391"/>
            <a:ext cx="1937498" cy="11441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Only products under this supervisor are displayed</a:t>
            </a:r>
          </a:p>
        </p:txBody>
      </p:sp>
    </p:spTree>
    <p:extLst>
      <p:ext uri="{BB962C8B-B14F-4D97-AF65-F5344CB8AC3E}">
        <p14:creationId xmlns:p14="http://schemas.microsoft.com/office/powerpoint/2010/main" val="34674693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0960" y="341677"/>
            <a:ext cx="9404723" cy="811306"/>
          </a:xfrm>
        </p:spPr>
        <p:txBody>
          <a:bodyPr/>
          <a:lstStyle/>
          <a:p>
            <a:r>
              <a:rPr lang="en-US" dirty="0" smtClean="0"/>
              <a:t>DAY-WISE PRODUCT STATUS</a:t>
            </a:r>
            <a:endParaRPr lang="en-US" dirty="0"/>
          </a:p>
        </p:txBody>
      </p:sp>
      <p:pic>
        <p:nvPicPr>
          <p:cNvPr id="4" name="Picture 3"/>
          <p:cNvPicPr>
            <a:picLocks noChangeAspect="1"/>
          </p:cNvPicPr>
          <p:nvPr/>
        </p:nvPicPr>
        <p:blipFill>
          <a:blip r:embed="rId2"/>
          <a:stretch>
            <a:fillRect/>
          </a:stretch>
        </p:blipFill>
        <p:spPr>
          <a:xfrm>
            <a:off x="1468531" y="1152983"/>
            <a:ext cx="9658350" cy="5600700"/>
          </a:xfrm>
          <a:prstGeom prst="rect">
            <a:avLst/>
          </a:prstGeom>
        </p:spPr>
      </p:pic>
      <p:sp>
        <p:nvSpPr>
          <p:cNvPr id="6" name="Title 1"/>
          <p:cNvSpPr txBox="1">
            <a:spLocks/>
          </p:cNvSpPr>
          <p:nvPr/>
        </p:nvSpPr>
        <p:spPr>
          <a:xfrm>
            <a:off x="517382" y="-30218"/>
            <a:ext cx="9404723" cy="324891"/>
          </a:xfrm>
          <a:prstGeom prst="rect">
            <a:avLst/>
          </a:prstGeom>
        </p:spPr>
        <p:txBody>
          <a:bodyPr vert="horz" lIns="91440" tIns="45720" rIns="91440" bIns="45720" rtlCol="0" anchor="t">
            <a:noAutofit/>
          </a:bodyPr>
          <a:lstStyle>
            <a:lvl1pPr algn="l" defTabSz="457189"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400" dirty="0" smtClean="0">
                <a:solidFill>
                  <a:schemeClr val="tx2">
                    <a:lumMod val="75000"/>
                  </a:schemeClr>
                </a:solidFill>
              </a:rPr>
              <a:t>Supervisor</a:t>
            </a:r>
            <a:endParaRPr lang="en-US" sz="1400" dirty="0">
              <a:solidFill>
                <a:schemeClr val="tx2">
                  <a:lumMod val="75000"/>
                </a:schemeClr>
              </a:solidFill>
            </a:endParaRPr>
          </a:p>
        </p:txBody>
      </p:sp>
    </p:spTree>
    <p:extLst>
      <p:ext uri="{BB962C8B-B14F-4D97-AF65-F5344CB8AC3E}">
        <p14:creationId xmlns:p14="http://schemas.microsoft.com/office/powerpoint/2010/main" val="418675328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490" y="201706"/>
            <a:ext cx="9844368" cy="862853"/>
          </a:xfrm>
        </p:spPr>
        <p:txBody>
          <a:bodyPr/>
          <a:lstStyle/>
          <a:p>
            <a:r>
              <a:rPr lang="en-US" dirty="0" smtClean="0"/>
              <a:t>REQUESTING REGARDING AN ORDER</a:t>
            </a:r>
            <a:endParaRPr lang="en-US" dirty="0"/>
          </a:p>
        </p:txBody>
      </p:sp>
      <p:pic>
        <p:nvPicPr>
          <p:cNvPr id="4" name="Picture 3"/>
          <p:cNvPicPr>
            <a:picLocks noChangeAspect="1"/>
          </p:cNvPicPr>
          <p:nvPr/>
        </p:nvPicPr>
        <p:blipFill>
          <a:blip r:embed="rId2"/>
          <a:stretch>
            <a:fillRect/>
          </a:stretch>
        </p:blipFill>
        <p:spPr>
          <a:xfrm>
            <a:off x="473490" y="889747"/>
            <a:ext cx="11038872" cy="5883088"/>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5607423" y="4184071"/>
            <a:ext cx="2666440" cy="891353"/>
          </a:xfrm>
          <a:prstGeom prst="rect">
            <a:avLst/>
          </a:prstGeom>
          <a:ln>
            <a:noFill/>
          </a:ln>
          <a:effectLst>
            <a:outerShdw blurRad="292100" dist="139700" dir="2700000" algn="tl" rotWithShape="0">
              <a:srgbClr val="333333">
                <a:alpha val="65000"/>
              </a:srgbClr>
            </a:outerShdw>
          </a:effectLst>
        </p:spPr>
      </p:pic>
      <p:sp>
        <p:nvSpPr>
          <p:cNvPr id="6" name="Title 1"/>
          <p:cNvSpPr txBox="1">
            <a:spLocks/>
          </p:cNvSpPr>
          <p:nvPr/>
        </p:nvSpPr>
        <p:spPr>
          <a:xfrm>
            <a:off x="517382" y="-30218"/>
            <a:ext cx="9404723" cy="324891"/>
          </a:xfrm>
          <a:prstGeom prst="rect">
            <a:avLst/>
          </a:prstGeom>
        </p:spPr>
        <p:txBody>
          <a:bodyPr vert="horz" lIns="91440" tIns="45720" rIns="91440" bIns="45720" rtlCol="0" anchor="t">
            <a:noAutofit/>
          </a:bodyPr>
          <a:lstStyle>
            <a:lvl1pPr algn="l" defTabSz="457189"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400" dirty="0" smtClean="0">
                <a:solidFill>
                  <a:schemeClr val="tx2">
                    <a:lumMod val="75000"/>
                  </a:schemeClr>
                </a:solidFill>
              </a:rPr>
              <a:t>Supervisor</a:t>
            </a:r>
            <a:endParaRPr lang="en-US" sz="1400" dirty="0">
              <a:solidFill>
                <a:schemeClr val="tx2">
                  <a:lumMod val="75000"/>
                </a:schemeClr>
              </a:solidFill>
            </a:endParaRPr>
          </a:p>
        </p:txBody>
      </p:sp>
    </p:spTree>
    <p:extLst>
      <p:ext uri="{BB962C8B-B14F-4D97-AF65-F5344CB8AC3E}">
        <p14:creationId xmlns:p14="http://schemas.microsoft.com/office/powerpoint/2010/main" val="71434002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LIMITATIONS</a:t>
            </a:r>
            <a:endParaRPr lang="en-US" dirty="0"/>
          </a:p>
        </p:txBody>
      </p:sp>
      <p:sp>
        <p:nvSpPr>
          <p:cNvPr id="3" name="Content Placeholder 2"/>
          <p:cNvSpPr>
            <a:spLocks noGrp="1"/>
          </p:cNvSpPr>
          <p:nvPr>
            <p:ph idx="1"/>
          </p:nvPr>
        </p:nvSpPr>
        <p:spPr/>
        <p:txBody>
          <a:bodyPr/>
          <a:lstStyle/>
          <a:p>
            <a:r>
              <a:rPr lang="en-US" dirty="0" smtClean="0"/>
              <a:t>Works on ideal conditions </a:t>
            </a:r>
          </a:p>
          <a:p>
            <a:r>
              <a:rPr lang="en-US" dirty="0" smtClean="0"/>
              <a:t>Doesn’t cover ordering department, sales department or dispatching department.</a:t>
            </a:r>
          </a:p>
          <a:p>
            <a:r>
              <a:rPr lang="en-US" dirty="0" smtClean="0"/>
              <a:t>Doesn’t calculate profit or losses.</a:t>
            </a:r>
          </a:p>
          <a:p>
            <a:endParaRPr lang="en-US" dirty="0" smtClean="0"/>
          </a:p>
        </p:txBody>
      </p:sp>
    </p:spTree>
    <p:extLst>
      <p:ext uri="{BB962C8B-B14F-4D97-AF65-F5344CB8AC3E}">
        <p14:creationId xmlns:p14="http://schemas.microsoft.com/office/powerpoint/2010/main" val="24969201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2664" y="805003"/>
            <a:ext cx="9404723" cy="637160"/>
          </a:xfrm>
        </p:spPr>
        <p:txBody>
          <a:bodyPr/>
          <a:lstStyle/>
          <a:p>
            <a:r>
              <a:rPr lang="en-US" dirty="0" smtClean="0"/>
              <a:t>Plus Point of our Application :</a:t>
            </a:r>
            <a:br>
              <a:rPr lang="en-US" dirty="0" smtClean="0"/>
            </a:br>
            <a:endParaRPr lang="en-US" dirty="0"/>
          </a:p>
        </p:txBody>
      </p:sp>
      <p:sp>
        <p:nvSpPr>
          <p:cNvPr id="4" name="TextBox 3"/>
          <p:cNvSpPr txBox="1"/>
          <p:nvPr/>
        </p:nvSpPr>
        <p:spPr>
          <a:xfrm>
            <a:off x="632664" y="1574444"/>
            <a:ext cx="9722224" cy="400110"/>
          </a:xfrm>
          <a:prstGeom prst="rect">
            <a:avLst/>
          </a:prstGeom>
          <a:noFill/>
        </p:spPr>
        <p:txBody>
          <a:bodyPr wrap="square" rtlCol="0">
            <a:spAutoFit/>
          </a:bodyPr>
          <a:lstStyle/>
          <a:p>
            <a:r>
              <a:rPr lang="en-US" sz="2000" dirty="0" smtClean="0"/>
              <a:t>It’s a GENERAL APPLICATION i.e., It can be employed to any form of Industry.</a:t>
            </a:r>
            <a:endParaRPr lang="en-US" sz="2000" dirty="0"/>
          </a:p>
        </p:txBody>
      </p:sp>
      <p:sp>
        <p:nvSpPr>
          <p:cNvPr id="5" name="Title 1"/>
          <p:cNvSpPr txBox="1">
            <a:spLocks/>
          </p:cNvSpPr>
          <p:nvPr/>
        </p:nvSpPr>
        <p:spPr>
          <a:xfrm>
            <a:off x="632663" y="2837778"/>
            <a:ext cx="9404723" cy="637160"/>
          </a:xfrm>
          <a:prstGeom prst="rect">
            <a:avLst/>
          </a:prstGeom>
        </p:spPr>
        <p:txBody>
          <a:bodyPr vert="horz" lIns="91440" tIns="45720" rIns="91440" bIns="45720" rtlCol="0" anchor="t">
            <a:noAutofit/>
          </a:bodyPr>
          <a:lstStyle>
            <a:lvl1pPr algn="l" defTabSz="457189"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Name of our Application :</a:t>
            </a:r>
            <a:endParaRPr lang="en-US" dirty="0"/>
          </a:p>
        </p:txBody>
      </p:sp>
      <p:sp>
        <p:nvSpPr>
          <p:cNvPr id="6" name="Title 1"/>
          <p:cNvSpPr txBox="1">
            <a:spLocks/>
          </p:cNvSpPr>
          <p:nvPr/>
        </p:nvSpPr>
        <p:spPr>
          <a:xfrm>
            <a:off x="804862" y="4457088"/>
            <a:ext cx="9404723" cy="637160"/>
          </a:xfrm>
          <a:prstGeom prst="rect">
            <a:avLst/>
          </a:prstGeom>
        </p:spPr>
        <p:txBody>
          <a:bodyPr vert="horz" lIns="91440" tIns="45720" rIns="91440" bIns="45720" rtlCol="0" anchor="t">
            <a:noAutofit/>
          </a:bodyPr>
          <a:lstStyle>
            <a:lvl1pPr algn="l" defTabSz="457189"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BUT WHY C4</a:t>
            </a:r>
            <a:r>
              <a:rPr lang="en-US" dirty="0" smtClean="0">
                <a:latin typeface="Arial Black" panose="020B0A04020102020204" pitchFamily="34" charset="0"/>
              </a:rPr>
              <a:t> ????</a:t>
            </a:r>
            <a:endParaRPr lang="en-US" dirty="0"/>
          </a:p>
        </p:txBody>
      </p:sp>
      <p:sp>
        <p:nvSpPr>
          <p:cNvPr id="7" name="TextBox 6"/>
          <p:cNvSpPr txBox="1"/>
          <p:nvPr/>
        </p:nvSpPr>
        <p:spPr>
          <a:xfrm>
            <a:off x="804862" y="5226529"/>
            <a:ext cx="9722224" cy="892552"/>
          </a:xfrm>
          <a:prstGeom prst="rect">
            <a:avLst/>
          </a:prstGeom>
          <a:noFill/>
        </p:spPr>
        <p:txBody>
          <a:bodyPr wrap="square" rtlCol="0">
            <a:spAutoFit/>
          </a:bodyPr>
          <a:lstStyle/>
          <a:p>
            <a:r>
              <a:rPr lang="en-US" sz="2000" dirty="0" smtClean="0"/>
              <a:t>C4 refers to 4 C’s : - </a:t>
            </a:r>
            <a:r>
              <a:rPr lang="en-US" sz="3200" b="1" dirty="0" smtClean="0"/>
              <a:t>C</a:t>
            </a:r>
            <a:r>
              <a:rPr lang="en-US" sz="2000" dirty="0" smtClean="0"/>
              <a:t>hocolate , </a:t>
            </a:r>
            <a:r>
              <a:rPr lang="en-US" sz="3200" b="1" dirty="0"/>
              <a:t>C</a:t>
            </a:r>
            <a:r>
              <a:rPr lang="en-US" sz="2000" dirty="0" smtClean="0"/>
              <a:t>ake , </a:t>
            </a:r>
            <a:r>
              <a:rPr lang="en-US" sz="3200" b="1" dirty="0"/>
              <a:t>C</a:t>
            </a:r>
            <a:r>
              <a:rPr lang="en-US" sz="2000" dirty="0" smtClean="0"/>
              <a:t>ookies , </a:t>
            </a:r>
            <a:r>
              <a:rPr lang="en-US" sz="3200" b="1" dirty="0" smtClean="0"/>
              <a:t>C</a:t>
            </a:r>
            <a:r>
              <a:rPr lang="en-US" sz="2000" dirty="0" smtClean="0"/>
              <a:t>hips . Just a random industry we chose for easier understanding of our application.</a:t>
            </a:r>
            <a:endParaRPr lang="en-US" sz="2000" dirty="0"/>
          </a:p>
        </p:txBody>
      </p:sp>
      <p:sp>
        <p:nvSpPr>
          <p:cNvPr id="8" name="TextBox 7"/>
          <p:cNvSpPr txBox="1"/>
          <p:nvPr/>
        </p:nvSpPr>
        <p:spPr>
          <a:xfrm>
            <a:off x="7331955" y="2837778"/>
            <a:ext cx="3977021" cy="769441"/>
          </a:xfrm>
          <a:prstGeom prst="rect">
            <a:avLst/>
          </a:prstGeom>
          <a:noFill/>
        </p:spPr>
        <p:txBody>
          <a:bodyPr wrap="square" rtlCol="0">
            <a:spAutoFit/>
          </a:bodyPr>
          <a:lstStyle/>
          <a:p>
            <a:pPr algn="ctr"/>
            <a:r>
              <a:rPr lang="en-US" sz="4400" dirty="0" smtClean="0"/>
              <a:t>C4 Factory</a:t>
            </a:r>
            <a:endParaRPr lang="en-US" sz="4400" dirty="0"/>
          </a:p>
        </p:txBody>
      </p:sp>
    </p:spTree>
    <p:extLst>
      <p:ext uri="{BB962C8B-B14F-4D97-AF65-F5344CB8AC3E}">
        <p14:creationId xmlns:p14="http://schemas.microsoft.com/office/powerpoint/2010/main" val="415964098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493712" y="1614770"/>
            <a:ext cx="11088688" cy="4995580"/>
          </a:xfrm>
        </p:spPr>
        <p:txBody>
          <a:bodyPr>
            <a:noAutofit/>
          </a:bodyPr>
          <a:lstStyle/>
          <a:p>
            <a:pPr algn="just">
              <a:buNone/>
            </a:pPr>
            <a:r>
              <a:rPr lang="en-US" sz="2800" dirty="0"/>
              <a:t>We have done our best to understand the requirement of the </a:t>
            </a:r>
            <a:r>
              <a:rPr lang="en-US" sz="2800" dirty="0" smtClean="0"/>
              <a:t>user and </a:t>
            </a:r>
            <a:r>
              <a:rPr lang="en-US" sz="2800" dirty="0"/>
              <a:t>have put forward all the functionalities so as to develop </a:t>
            </a:r>
            <a:r>
              <a:rPr lang="en-US" sz="2800" dirty="0" smtClean="0"/>
              <a:t>and design </a:t>
            </a:r>
            <a:r>
              <a:rPr lang="en-US" sz="2800" dirty="0"/>
              <a:t>the expected software.</a:t>
            </a:r>
          </a:p>
          <a:p>
            <a:pPr algn="just">
              <a:buNone/>
            </a:pPr>
            <a:endParaRPr lang="en-US" sz="2800" dirty="0"/>
          </a:p>
          <a:p>
            <a:pPr algn="just">
              <a:buNone/>
            </a:pPr>
            <a:r>
              <a:rPr lang="en-US" sz="2800" dirty="0"/>
              <a:t>    The project meets the </a:t>
            </a:r>
            <a:r>
              <a:rPr lang="en-US" sz="2800" dirty="0" smtClean="0"/>
              <a:t>user requirements </a:t>
            </a:r>
            <a:r>
              <a:rPr lang="en-US" sz="2800" dirty="0"/>
              <a:t>and is built in such a  way that it can be updated as per  the </a:t>
            </a:r>
            <a:r>
              <a:rPr lang="en-US" sz="2800" dirty="0" smtClean="0"/>
              <a:t>user demands</a:t>
            </a:r>
            <a:r>
              <a:rPr lang="en-US" sz="2800" dirty="0"/>
              <a:t>.</a:t>
            </a:r>
          </a:p>
          <a:p>
            <a:pPr algn="just">
              <a:buNone/>
            </a:pPr>
            <a:endParaRPr lang="en-US" sz="2800" dirty="0"/>
          </a:p>
          <a:p>
            <a:pPr algn="just">
              <a:buNone/>
            </a:pPr>
            <a:r>
              <a:rPr lang="en-US" sz="2800" dirty="0"/>
              <a:t>     It has been developed using Core Java and Oracle Database.</a:t>
            </a:r>
          </a:p>
        </p:txBody>
      </p:sp>
    </p:spTree>
    <p:extLst>
      <p:ext uri="{BB962C8B-B14F-4D97-AF65-F5344CB8AC3E}">
        <p14:creationId xmlns:p14="http://schemas.microsoft.com/office/powerpoint/2010/main" val="184965141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a:xfrm>
            <a:off x="646112" y="1152983"/>
            <a:ext cx="10364788" cy="5219700"/>
          </a:xfrm>
        </p:spPr>
        <p:txBody>
          <a:bodyPr>
            <a:noAutofit/>
          </a:bodyPr>
          <a:lstStyle/>
          <a:p>
            <a:pPr algn="just">
              <a:buNone/>
            </a:pPr>
            <a:r>
              <a:rPr lang="en-US" dirty="0"/>
              <a:t>From this </a:t>
            </a:r>
            <a:r>
              <a:rPr lang="en-US" dirty="0" smtClean="0"/>
              <a:t>training project </a:t>
            </a:r>
            <a:r>
              <a:rPr lang="en-US" dirty="0"/>
              <a:t>we conclude that it was a lovely experience working with each other. We have gained concepts which we were un aware of.</a:t>
            </a:r>
          </a:p>
          <a:p>
            <a:pPr algn="just">
              <a:buNone/>
            </a:pPr>
            <a:endParaRPr lang="en-US" dirty="0"/>
          </a:p>
          <a:p>
            <a:pPr algn="just">
              <a:buNone/>
            </a:pPr>
            <a:r>
              <a:rPr lang="en-US" dirty="0"/>
              <a:t>	We </a:t>
            </a:r>
            <a:r>
              <a:rPr lang="en-US" dirty="0" smtClean="0"/>
              <a:t>team09 </a:t>
            </a:r>
            <a:r>
              <a:rPr lang="en-US" dirty="0"/>
              <a:t>want to thank our trainer </a:t>
            </a:r>
            <a:r>
              <a:rPr lang="en-US" dirty="0" smtClean="0"/>
              <a:t>“</a:t>
            </a:r>
            <a:r>
              <a:rPr lang="en-US" dirty="0" err="1" smtClean="0"/>
              <a:t>Lata</a:t>
            </a:r>
            <a:r>
              <a:rPr lang="en-US" dirty="0" smtClean="0"/>
              <a:t> </a:t>
            </a:r>
            <a:r>
              <a:rPr lang="en-US" dirty="0" err="1" smtClean="0"/>
              <a:t>Verma</a:t>
            </a:r>
            <a:r>
              <a:rPr lang="en-US" dirty="0" smtClean="0"/>
              <a:t>” </a:t>
            </a:r>
            <a:r>
              <a:rPr lang="en-US" dirty="0"/>
              <a:t>for giving us an opportunity to work on this project ,and guiding us in all circumstances as well as providing us the knowledge  which will be helpful in our future IT carrier.</a:t>
            </a:r>
          </a:p>
          <a:p>
            <a:pPr algn="just">
              <a:buNone/>
            </a:pPr>
            <a:endParaRPr lang="en-US" sz="2400" dirty="0"/>
          </a:p>
          <a:p>
            <a:pPr>
              <a:buNone/>
            </a:pPr>
            <a:r>
              <a:rPr lang="en-US" sz="2400" dirty="0"/>
              <a:t>	</a:t>
            </a:r>
            <a:r>
              <a:rPr lang="en-US" sz="3600" dirty="0"/>
              <a:t>THANK YOU</a:t>
            </a:r>
            <a:endParaRPr lang="en-US" sz="2400" dirty="0"/>
          </a:p>
          <a:p>
            <a:pPr>
              <a:buNone/>
            </a:pPr>
            <a:r>
              <a:rPr lang="en-US" sz="2400" dirty="0"/>
              <a:t>	</a:t>
            </a:r>
            <a:r>
              <a:rPr lang="en-US" sz="2400" dirty="0" smtClean="0"/>
              <a:t>AYUSHI JAIN</a:t>
            </a:r>
            <a:endParaRPr lang="en-US" sz="2400" dirty="0"/>
          </a:p>
          <a:p>
            <a:pPr>
              <a:buNone/>
            </a:pPr>
            <a:r>
              <a:rPr lang="en-US" sz="2400" dirty="0"/>
              <a:t>	</a:t>
            </a:r>
            <a:r>
              <a:rPr lang="en-US" sz="2400" dirty="0" smtClean="0"/>
              <a:t>AKANSHA PAL</a:t>
            </a:r>
            <a:endParaRPr lang="en-US" sz="2400" dirty="0"/>
          </a:p>
          <a:p>
            <a:pPr>
              <a:buNone/>
            </a:pPr>
            <a:r>
              <a:rPr lang="en-US" sz="2400" dirty="0"/>
              <a:t>	</a:t>
            </a:r>
            <a:r>
              <a:rPr lang="en-US" sz="2400" dirty="0" smtClean="0"/>
              <a:t>TARUN KHANNA</a:t>
            </a:r>
            <a:endParaRPr lang="en-US" sz="2400" dirty="0"/>
          </a:p>
          <a:p>
            <a:pPr>
              <a:buNone/>
            </a:pPr>
            <a:r>
              <a:rPr lang="en-US" sz="2400" dirty="0"/>
              <a:t>	</a:t>
            </a:r>
            <a:r>
              <a:rPr lang="en-US" sz="2400" dirty="0" smtClean="0"/>
              <a:t>KARAN KHANNA</a:t>
            </a:r>
            <a:endParaRPr lang="en-US" sz="2400" dirty="0"/>
          </a:p>
          <a:p>
            <a:pPr>
              <a:buNone/>
            </a:pPr>
            <a:endParaRPr lang="en-IN" sz="900" dirty="0"/>
          </a:p>
          <a:p>
            <a:endParaRPr lang="en-US" sz="900" dirty="0"/>
          </a:p>
        </p:txBody>
      </p:sp>
    </p:spTree>
    <p:extLst>
      <p:ext uri="{BB962C8B-B14F-4D97-AF65-F5344CB8AC3E}">
        <p14:creationId xmlns:p14="http://schemas.microsoft.com/office/powerpoint/2010/main" val="273960538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6676" y="700368"/>
            <a:ext cx="8657473" cy="5186082"/>
          </a:xfrm>
        </p:spPr>
        <p:txBody>
          <a:bodyPr/>
          <a:lstStyle/>
          <a:p>
            <a:pPr algn="ctr"/>
            <a:r>
              <a:rPr lang="en-US" sz="16600" dirty="0" smtClean="0"/>
              <a:t>THANK YOU !</a:t>
            </a:r>
            <a:endParaRPr lang="en-US" sz="16600" dirty="0"/>
          </a:p>
        </p:txBody>
      </p:sp>
    </p:spTree>
    <p:extLst>
      <p:ext uri="{BB962C8B-B14F-4D97-AF65-F5344CB8AC3E}">
        <p14:creationId xmlns:p14="http://schemas.microsoft.com/office/powerpoint/2010/main" val="101366339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7878" y="1526550"/>
            <a:ext cx="7091119" cy="5331450"/>
          </a:xfrm>
        </p:spPr>
        <p:txBody>
          <a:bodyPr/>
          <a:lstStyle/>
          <a:p>
            <a:r>
              <a:rPr lang="en-US" sz="9600" dirty="0" smtClean="0"/>
              <a:t>ANY QUERIES </a:t>
            </a:r>
            <a:endParaRPr lang="en-US" sz="9600" dirty="0"/>
          </a:p>
        </p:txBody>
      </p:sp>
      <p:sp>
        <p:nvSpPr>
          <p:cNvPr id="3" name="Content Placeholder 2"/>
          <p:cNvSpPr>
            <a:spLocks noGrp="1"/>
          </p:cNvSpPr>
          <p:nvPr>
            <p:ph idx="1"/>
          </p:nvPr>
        </p:nvSpPr>
        <p:spPr>
          <a:xfrm>
            <a:off x="3070840" y="1155227"/>
            <a:ext cx="8946541" cy="4195481"/>
          </a:xfrm>
        </p:spPr>
        <p:txBody>
          <a:bodyPr>
            <a:noAutofit/>
          </a:bodyPr>
          <a:lstStyle/>
          <a:p>
            <a:pPr marL="0" indent="0">
              <a:buNone/>
            </a:pPr>
            <a:r>
              <a:rPr lang="en-US" sz="49600" dirty="0" smtClean="0">
                <a:latin typeface="Javanese Text" panose="02000000000000000000" pitchFamily="2" charset="0"/>
              </a:rPr>
              <a:t>									?</a:t>
            </a:r>
            <a:endParaRPr lang="en-US" sz="49600" dirty="0">
              <a:latin typeface="Javanese Text" panose="02000000000000000000" pitchFamily="2" charset="0"/>
            </a:endParaRPr>
          </a:p>
        </p:txBody>
      </p:sp>
    </p:spTree>
    <p:extLst>
      <p:ext uri="{BB962C8B-B14F-4D97-AF65-F5344CB8AC3E}">
        <p14:creationId xmlns:p14="http://schemas.microsoft.com/office/powerpoint/2010/main" val="20736605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8535" y="0"/>
            <a:ext cx="9404723" cy="1400530"/>
          </a:xfrm>
        </p:spPr>
        <p:txBody>
          <a:bodyPr/>
          <a:lstStyle/>
          <a:p>
            <a:r>
              <a:rPr lang="en-US" dirty="0" smtClean="0"/>
              <a:t>CLASS DIAGRAM</a:t>
            </a:r>
            <a:endParaRPr lang="en-US" dirty="0"/>
          </a:p>
        </p:txBody>
      </p:sp>
      <p:pic>
        <p:nvPicPr>
          <p:cNvPr id="3" name="Picture 2" descr="C:\Users\tarun\Downloads\ppcFinal (1).png"/>
          <p:cNvPicPr/>
          <p:nvPr/>
        </p:nvPicPr>
        <p:blipFill>
          <a:blip r:embed="rId2">
            <a:extLst>
              <a:ext uri="{28A0092B-C50C-407E-A947-70E740481C1C}">
                <a14:useLocalDpi xmlns:a14="http://schemas.microsoft.com/office/drawing/2010/main" val="0"/>
              </a:ext>
            </a:extLst>
          </a:blip>
          <a:srcRect/>
          <a:stretch>
            <a:fillRect/>
          </a:stretch>
        </p:blipFill>
        <p:spPr bwMode="auto">
          <a:xfrm>
            <a:off x="766482" y="700265"/>
            <a:ext cx="10529048" cy="5943599"/>
          </a:xfrm>
          <a:prstGeom prst="rect">
            <a:avLst/>
          </a:prstGeom>
          <a:noFill/>
          <a:ln>
            <a:noFill/>
          </a:ln>
        </p:spPr>
      </p:pic>
    </p:spTree>
    <p:extLst>
      <p:ext uri="{BB962C8B-B14F-4D97-AF65-F5344CB8AC3E}">
        <p14:creationId xmlns:p14="http://schemas.microsoft.com/office/powerpoint/2010/main" val="10846092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FRAME</a:t>
            </a:r>
            <a:endParaRPr lang="en-US" dirty="0"/>
          </a:p>
        </p:txBody>
      </p:sp>
      <p:pic>
        <p:nvPicPr>
          <p:cNvPr id="4" name="Picture 3"/>
          <p:cNvPicPr>
            <a:picLocks noChangeAspect="1"/>
          </p:cNvPicPr>
          <p:nvPr/>
        </p:nvPicPr>
        <p:blipFill>
          <a:blip r:embed="rId2"/>
          <a:stretch>
            <a:fillRect/>
          </a:stretch>
        </p:blipFill>
        <p:spPr>
          <a:xfrm>
            <a:off x="6501064" y="122071"/>
            <a:ext cx="3810000" cy="6581775"/>
          </a:xfrm>
          <a:prstGeom prst="rect">
            <a:avLst/>
          </a:prstGeom>
        </p:spPr>
      </p:pic>
      <p:pic>
        <p:nvPicPr>
          <p:cNvPr id="5" name="Picture 4"/>
          <p:cNvPicPr>
            <a:picLocks noChangeAspect="1"/>
          </p:cNvPicPr>
          <p:nvPr/>
        </p:nvPicPr>
        <p:blipFill rotWithShape="1">
          <a:blip r:embed="rId3"/>
          <a:srcRect l="317"/>
          <a:stretch/>
        </p:blipFill>
        <p:spPr>
          <a:xfrm>
            <a:off x="767424" y="1853248"/>
            <a:ext cx="2565865" cy="4433704"/>
          </a:xfrm>
          <a:prstGeom prst="rect">
            <a:avLst/>
          </a:prstGeom>
        </p:spPr>
      </p:pic>
      <p:pic>
        <p:nvPicPr>
          <p:cNvPr id="6" name="Picture 5"/>
          <p:cNvPicPr>
            <a:picLocks noChangeAspect="1"/>
          </p:cNvPicPr>
          <p:nvPr/>
        </p:nvPicPr>
        <p:blipFill>
          <a:blip r:embed="rId4"/>
          <a:stretch>
            <a:fillRect/>
          </a:stretch>
        </p:blipFill>
        <p:spPr>
          <a:xfrm>
            <a:off x="3454600" y="1831732"/>
            <a:ext cx="2559657" cy="4455221"/>
          </a:xfrm>
          <a:prstGeom prst="rect">
            <a:avLst/>
          </a:prstGeom>
        </p:spPr>
      </p:pic>
    </p:spTree>
    <p:extLst>
      <p:ext uri="{BB962C8B-B14F-4D97-AF65-F5344CB8AC3E}">
        <p14:creationId xmlns:p14="http://schemas.microsoft.com/office/powerpoint/2010/main" val="36810685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4975" y="2005648"/>
            <a:ext cx="9596772" cy="4195481"/>
          </a:xfrm>
        </p:spPr>
        <p:txBody>
          <a:bodyPr>
            <a:noAutofit/>
          </a:bodyPr>
          <a:lstStyle/>
          <a:p>
            <a:pPr marL="0" indent="0">
              <a:buNone/>
            </a:pPr>
            <a:r>
              <a:rPr lang="en-US" sz="2400" dirty="0" smtClean="0"/>
              <a:t>In this project , Views are divided into three parts : -</a:t>
            </a:r>
            <a:endParaRPr lang="en-US" sz="2400" dirty="0"/>
          </a:p>
          <a:p>
            <a:pPr>
              <a:lnSpc>
                <a:spcPct val="200000"/>
              </a:lnSpc>
            </a:pPr>
            <a:r>
              <a:rPr lang="en-US" sz="2400" dirty="0" smtClean="0"/>
              <a:t> ADMIN VIEW</a:t>
            </a:r>
          </a:p>
          <a:p>
            <a:pPr>
              <a:lnSpc>
                <a:spcPct val="200000"/>
              </a:lnSpc>
            </a:pPr>
            <a:r>
              <a:rPr lang="en-US" sz="2400" dirty="0" smtClean="0"/>
              <a:t> PRODUCTION MANAGER VIEW</a:t>
            </a:r>
          </a:p>
          <a:p>
            <a:pPr>
              <a:lnSpc>
                <a:spcPct val="200000"/>
              </a:lnSpc>
            </a:pPr>
            <a:r>
              <a:rPr lang="en-US" sz="2400" dirty="0"/>
              <a:t> </a:t>
            </a:r>
            <a:r>
              <a:rPr lang="en-US" sz="2400" dirty="0" smtClean="0"/>
              <a:t>SUPERVISOR VIEW</a:t>
            </a:r>
          </a:p>
          <a:p>
            <a:endParaRPr lang="en-US" sz="2400" dirty="0"/>
          </a:p>
          <a:p>
            <a:pPr marL="0" indent="0">
              <a:buNone/>
            </a:pPr>
            <a:r>
              <a:rPr lang="en-US" sz="2400" dirty="0" smtClean="0"/>
              <a:t>According </a:t>
            </a:r>
            <a:r>
              <a:rPr lang="en-US" sz="2400" dirty="0"/>
              <a:t>to login credentials Application will </a:t>
            </a:r>
            <a:r>
              <a:rPr lang="en-US" sz="2400" dirty="0" smtClean="0"/>
              <a:t>show  </a:t>
            </a:r>
            <a:r>
              <a:rPr lang="en-US" sz="2400" dirty="0"/>
              <a:t>the  respective view that is for user or admin.</a:t>
            </a:r>
            <a:endParaRPr lang="en-IN" sz="2400" dirty="0"/>
          </a:p>
          <a:p>
            <a:endParaRPr lang="en-US" sz="2400" dirty="0"/>
          </a:p>
          <a:p>
            <a:endParaRPr lang="en-US" sz="2400" dirty="0"/>
          </a:p>
        </p:txBody>
      </p:sp>
      <p:sp>
        <p:nvSpPr>
          <p:cNvPr id="4" name="Title 1"/>
          <p:cNvSpPr txBox="1">
            <a:spLocks/>
          </p:cNvSpPr>
          <p:nvPr/>
        </p:nvSpPr>
        <p:spPr>
          <a:xfrm>
            <a:off x="798512" y="605117"/>
            <a:ext cx="9404723" cy="140053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6600"/>
              <a:t>VIEWS</a:t>
            </a:r>
            <a:endParaRPr lang="en-US" sz="6600" dirty="0"/>
          </a:p>
        </p:txBody>
      </p:sp>
    </p:spTree>
    <p:extLst>
      <p:ext uri="{BB962C8B-B14F-4D97-AF65-F5344CB8AC3E}">
        <p14:creationId xmlns:p14="http://schemas.microsoft.com/office/powerpoint/2010/main" val="40375104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ADMINISTRATOR VIEW</a:t>
            </a:r>
            <a:endParaRPr lang="en-US" dirty="0"/>
          </a:p>
        </p:txBody>
      </p:sp>
      <p:sp>
        <p:nvSpPr>
          <p:cNvPr id="3" name="Content Placeholder 2"/>
          <p:cNvSpPr>
            <a:spLocks noGrp="1"/>
          </p:cNvSpPr>
          <p:nvPr>
            <p:ph idx="1"/>
          </p:nvPr>
        </p:nvSpPr>
        <p:spPr/>
        <p:txBody>
          <a:bodyPr/>
          <a:lstStyle/>
          <a:p>
            <a:pPr marL="0" indent="0">
              <a:buNone/>
            </a:pPr>
            <a:r>
              <a:rPr lang="en-US" sz="2400" dirty="0"/>
              <a:t>When Admin logs-in, admin will redirect to the admin home page where Admin will have different functionalities such as follows:-</a:t>
            </a:r>
          </a:p>
          <a:p>
            <a:endParaRPr lang="en-US" dirty="0" smtClean="0"/>
          </a:p>
          <a:p>
            <a:pPr>
              <a:lnSpc>
                <a:spcPct val="150000"/>
              </a:lnSpc>
            </a:pPr>
            <a:r>
              <a:rPr lang="en-US" dirty="0" smtClean="0"/>
              <a:t>ADD NEW PRODUCTION MANAGER / SUPERVISOR</a:t>
            </a:r>
          </a:p>
          <a:p>
            <a:pPr>
              <a:lnSpc>
                <a:spcPct val="150000"/>
              </a:lnSpc>
            </a:pPr>
            <a:r>
              <a:rPr lang="en-US" dirty="0" smtClean="0"/>
              <a:t>UPDATE/DELETE PRODUCTION MANAGER / SUPERVISOR</a:t>
            </a:r>
          </a:p>
          <a:p>
            <a:pPr>
              <a:lnSpc>
                <a:spcPct val="150000"/>
              </a:lnSpc>
            </a:pPr>
            <a:r>
              <a:rPr lang="en-US" dirty="0" smtClean="0"/>
              <a:t>VIEW REGISTERED PRODUCTION MANAGER / SUPERVISOR</a:t>
            </a:r>
          </a:p>
          <a:p>
            <a:pPr>
              <a:lnSpc>
                <a:spcPct val="150000"/>
              </a:lnSpc>
            </a:pPr>
            <a:r>
              <a:rPr lang="en-US" dirty="0" smtClean="0"/>
              <a:t>VIEW LOGIN CREDENTIALS OF EVERY USER</a:t>
            </a:r>
            <a:endParaRPr lang="en-US" dirty="0"/>
          </a:p>
        </p:txBody>
      </p:sp>
    </p:spTree>
    <p:extLst>
      <p:ext uri="{BB962C8B-B14F-4D97-AF65-F5344CB8AC3E}">
        <p14:creationId xmlns:p14="http://schemas.microsoft.com/office/powerpoint/2010/main" val="3975784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452718"/>
            <a:ext cx="9404723" cy="926903"/>
          </a:xfrm>
        </p:spPr>
        <p:txBody>
          <a:bodyPr/>
          <a:lstStyle/>
          <a:p>
            <a:r>
              <a:rPr lang="en-US" dirty="0" smtClean="0"/>
              <a:t>ADMIN FRAME</a:t>
            </a:r>
            <a:endParaRPr lang="en-US" dirty="0"/>
          </a:p>
        </p:txBody>
      </p:sp>
      <p:pic>
        <p:nvPicPr>
          <p:cNvPr id="4" name="Picture 3"/>
          <p:cNvPicPr>
            <a:picLocks noChangeAspect="1"/>
          </p:cNvPicPr>
          <p:nvPr/>
        </p:nvPicPr>
        <p:blipFill>
          <a:blip r:embed="rId2"/>
          <a:stretch>
            <a:fillRect/>
          </a:stretch>
        </p:blipFill>
        <p:spPr>
          <a:xfrm>
            <a:off x="945262" y="1379621"/>
            <a:ext cx="9936132" cy="53099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3111540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651</TotalTime>
  <Words>677</Words>
  <Application>Microsoft Office PowerPoint</Application>
  <PresentationFormat>Widescreen</PresentationFormat>
  <Paragraphs>140</Paragraphs>
  <Slides>43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Arial Black</vt:lpstr>
      <vt:lpstr>Century Gothic</vt:lpstr>
      <vt:lpstr>Javanese Text</vt:lpstr>
      <vt:lpstr>Times New Roman</vt:lpstr>
      <vt:lpstr>Wingdings 3</vt:lpstr>
      <vt:lpstr>Ion</vt:lpstr>
      <vt:lpstr>Project on PRODUCTION PLANNING    AND CONTROLLING (PPC)</vt:lpstr>
      <vt:lpstr>CONTENTS </vt:lpstr>
      <vt:lpstr>INTRODUCTION</vt:lpstr>
      <vt:lpstr>Plus Point of our Application : </vt:lpstr>
      <vt:lpstr>CLASS DIAGRAM</vt:lpstr>
      <vt:lpstr>LOGIN FRAME</vt:lpstr>
      <vt:lpstr>PowerPoint Presentation</vt:lpstr>
      <vt:lpstr>ADMINISTRATOR VIEW</vt:lpstr>
      <vt:lpstr>ADMIN FRAME</vt:lpstr>
      <vt:lpstr>ADD NEW PRODUCTION MANAGER</vt:lpstr>
      <vt:lpstr>PowerPoint Presentation</vt:lpstr>
      <vt:lpstr>UPDATE USER RECORD</vt:lpstr>
      <vt:lpstr>DELETE USER RECORD</vt:lpstr>
      <vt:lpstr>VIEW PANEL</vt:lpstr>
      <vt:lpstr>VIEW LOGIN CREDENTIALS</vt:lpstr>
      <vt:lpstr>VIEW PRODUCTION MANAGERS</vt:lpstr>
      <vt:lpstr>VIEW SUPERVISORS</vt:lpstr>
      <vt:lpstr>PRODUCTION MANAGER VIEW</vt:lpstr>
      <vt:lpstr>PRODUCTION MANAGER FRAME</vt:lpstr>
      <vt:lpstr>ADD A NEW PROJECT / PRODUCT</vt:lpstr>
      <vt:lpstr>VIEW EXISTING PROJECTS</vt:lpstr>
      <vt:lpstr>VIEW PROJECTS PROGRESS</vt:lpstr>
      <vt:lpstr>ALLOCATE RESOURCES TO PROJECTS</vt:lpstr>
      <vt:lpstr>ALLOCATING RAW MATERIALS</vt:lpstr>
      <vt:lpstr>ALLOCATING MACHINES</vt:lpstr>
      <vt:lpstr>ASSIGN SUPERVISOR TO PROJECT</vt:lpstr>
      <vt:lpstr>PowerPoint Presentation</vt:lpstr>
      <vt:lpstr>MONITOR PRODUCT STATUS</vt:lpstr>
      <vt:lpstr>DAY-WISE PRODUCT STATUS</vt:lpstr>
      <vt:lpstr>HANDLE REQUESTS FROM SUPERVISORS</vt:lpstr>
      <vt:lpstr>REPORT GENERATION</vt:lpstr>
      <vt:lpstr>SUPERVISOR VIEW</vt:lpstr>
      <vt:lpstr>PLANNING AND SCHEDULING </vt:lpstr>
      <vt:lpstr>PowerPoint Presentation</vt:lpstr>
      <vt:lpstr>STRICT VALIDATIONS : </vt:lpstr>
      <vt:lpstr>MONITOR PRODUCT STATUS</vt:lpstr>
      <vt:lpstr>DAY-WISE PRODUCT STATUS</vt:lpstr>
      <vt:lpstr>REQUESTING REGARDING AN ORDER</vt:lpstr>
      <vt:lpstr>LIMITATIONS</vt:lpstr>
      <vt:lpstr>SUMMARY</vt:lpstr>
      <vt:lpstr>CONCLUSION</vt:lpstr>
      <vt:lpstr>THANK YOU !</vt:lpstr>
      <vt:lpstr>ANY QUERIES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on  PRODUCTION PLANNING AND CONTROLLING (PPC)</dc:title>
  <dc:creator>karan khanna</dc:creator>
  <cp:lastModifiedBy>karan khanna</cp:lastModifiedBy>
  <cp:revision>38</cp:revision>
  <dcterms:created xsi:type="dcterms:W3CDTF">2017-07-12T17:34:44Z</dcterms:created>
  <dcterms:modified xsi:type="dcterms:W3CDTF">2017-07-14T09:39:12Z</dcterms:modified>
</cp:coreProperties>
</file>